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58" r:id="rId6"/>
    <p:sldId id="272" r:id="rId7"/>
    <p:sldId id="289" r:id="rId8"/>
    <p:sldId id="290" r:id="rId9"/>
    <p:sldId id="291" r:id="rId10"/>
    <p:sldId id="288" r:id="rId11"/>
    <p:sldId id="292" r:id="rId12"/>
    <p:sldId id="293" r:id="rId13"/>
    <p:sldId id="294" r:id="rId14"/>
    <p:sldId id="295" r:id="rId15"/>
    <p:sldId id="296" r:id="rId16"/>
    <p:sldId id="297" r:id="rId17"/>
    <p:sldId id="298" r:id="rId18"/>
    <p:sldId id="299" r:id="rId19"/>
  </p:sldIdLst>
  <p:sldSz cx="12188825" cy="6858000"/>
  <p:notesSz cx="7102475" cy="9388475"/>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3" pos="3839">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4539" autoAdjust="0"/>
  </p:normalViewPr>
  <p:slideViewPr>
    <p:cSldViewPr>
      <p:cViewPr varScale="1">
        <p:scale>
          <a:sx n="50" d="100"/>
          <a:sy n="50" d="100"/>
        </p:scale>
        <p:origin x="1416" y="54"/>
      </p:cViewPr>
      <p:guideLst>
        <p:guide orient="horz" pos="2160"/>
        <p:guide pos="3839"/>
      </p:guideLst>
    </p:cSldViewPr>
  </p:slideViewPr>
  <p:outlineViewPr>
    <p:cViewPr>
      <p:scale>
        <a:sx n="33" d="100"/>
        <a:sy n="33" d="100"/>
      </p:scale>
      <p:origin x="0" y="-282"/>
    </p:cViewPr>
  </p:outlineViewPr>
  <p:notesTextViewPr>
    <p:cViewPr>
      <p:scale>
        <a:sx n="1" d="1"/>
        <a:sy n="1" d="1"/>
      </p:scale>
      <p:origin x="0" y="0"/>
    </p:cViewPr>
  </p:notesTextViewPr>
  <p:notesViewPr>
    <p:cSldViewPr showGuides="1">
      <p:cViewPr varScale="1">
        <p:scale>
          <a:sx n="52" d="100"/>
          <a:sy n="52" d="100"/>
        </p:scale>
        <p:origin x="2862" y="96"/>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5" tIns="47113" rIns="94225" bIns="47113" rtlCol="0"/>
          <a:lstStyle>
            <a:lvl1pPr algn="l">
              <a:defRPr sz="1300"/>
            </a:lvl1pPr>
          </a:lstStyle>
          <a:p>
            <a:endParaRPr/>
          </a:p>
        </p:txBody>
      </p:sp>
      <p:sp>
        <p:nvSpPr>
          <p:cNvPr id="3" name="Date Placeholder 2"/>
          <p:cNvSpPr>
            <a:spLocks noGrp="1"/>
          </p:cNvSpPr>
          <p:nvPr>
            <p:ph type="dt" sz="quarter" idx="1"/>
          </p:nvPr>
        </p:nvSpPr>
        <p:spPr>
          <a:xfrm>
            <a:off x="4023092" y="0"/>
            <a:ext cx="3077739" cy="469424"/>
          </a:xfrm>
          <a:prstGeom prst="rect">
            <a:avLst/>
          </a:prstGeom>
        </p:spPr>
        <p:txBody>
          <a:bodyPr vert="horz" lIns="94225" tIns="47113" rIns="94225" bIns="47113" rtlCol="0"/>
          <a:lstStyle>
            <a:lvl1pPr algn="r">
              <a:defRPr sz="1300"/>
            </a:lvl1pPr>
          </a:lstStyle>
          <a:p>
            <a:fld id="{705E03B7-B591-4A2A-B695-014C5A39F13E}" type="datetimeFigureOut">
              <a:rPr lang="en-US"/>
              <a:t>2/16/2017</a:t>
            </a:fld>
            <a:endParaRPr/>
          </a:p>
        </p:txBody>
      </p:sp>
      <p:sp>
        <p:nvSpPr>
          <p:cNvPr id="4" name="Footer Placeholder 3"/>
          <p:cNvSpPr>
            <a:spLocks noGrp="1"/>
          </p:cNvSpPr>
          <p:nvPr>
            <p:ph type="ftr" sz="quarter" idx="2"/>
          </p:nvPr>
        </p:nvSpPr>
        <p:spPr>
          <a:xfrm>
            <a:off x="0" y="8917422"/>
            <a:ext cx="3077739" cy="469424"/>
          </a:xfrm>
          <a:prstGeom prst="rect">
            <a:avLst/>
          </a:prstGeom>
        </p:spPr>
        <p:txBody>
          <a:bodyPr vert="horz" lIns="94225" tIns="47113" rIns="94225" bIns="47113" rtlCol="0" anchor="b"/>
          <a:lstStyle>
            <a:lvl1pPr algn="l">
              <a:defRPr sz="1300"/>
            </a:lvl1pPr>
          </a:lstStyle>
          <a:p>
            <a:endParaRPr/>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5" tIns="47113" rIns="94225" bIns="47113" rtlCol="0" anchor="b"/>
          <a:lstStyle>
            <a:lvl1pPr algn="r">
              <a:defRPr sz="1300"/>
            </a:lvl1pPr>
          </a:lstStyle>
          <a:p>
            <a:fld id="{A8E322BB-75AD-4A1E-9661-2724167329F0}" type="slidenum">
              <a:rPr/>
              <a:t>‹#›</a:t>
            </a:fld>
            <a:endParaRPr/>
          </a:p>
        </p:txBody>
      </p:sp>
    </p:spTree>
    <p:extLst>
      <p:ext uri="{BB962C8B-B14F-4D97-AF65-F5344CB8AC3E}">
        <p14:creationId xmlns:p14="http://schemas.microsoft.com/office/powerpoint/2010/main" val="251270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5" tIns="47113" rIns="94225" bIns="47113" rtlCol="0"/>
          <a:lstStyle>
            <a:lvl1pPr algn="l">
              <a:defRPr sz="1300"/>
            </a:lvl1pPr>
          </a:lstStyle>
          <a:p>
            <a:endParaRPr/>
          </a:p>
        </p:txBody>
      </p:sp>
      <p:sp>
        <p:nvSpPr>
          <p:cNvPr id="3" name="Date Placeholder 2"/>
          <p:cNvSpPr>
            <a:spLocks noGrp="1"/>
          </p:cNvSpPr>
          <p:nvPr>
            <p:ph type="dt" idx="1"/>
          </p:nvPr>
        </p:nvSpPr>
        <p:spPr>
          <a:xfrm>
            <a:off x="4023092" y="0"/>
            <a:ext cx="3077739" cy="469424"/>
          </a:xfrm>
          <a:prstGeom prst="rect">
            <a:avLst/>
          </a:prstGeom>
        </p:spPr>
        <p:txBody>
          <a:bodyPr vert="horz" lIns="94225" tIns="47113" rIns="94225" bIns="47113" rtlCol="0"/>
          <a:lstStyle>
            <a:lvl1pPr algn="r">
              <a:defRPr sz="1300"/>
            </a:lvl1pPr>
          </a:lstStyle>
          <a:p>
            <a:fld id="{67DFBD7B-E4FB-4AA8-9540-FD148073ACB3}" type="datetimeFigureOut">
              <a:rPr lang="en-US"/>
              <a:t>2/16/2017</a:t>
            </a:fld>
            <a:endParaRPr/>
          </a:p>
        </p:txBody>
      </p:sp>
      <p:sp>
        <p:nvSpPr>
          <p:cNvPr id="4" name="Slide Image Placeholder 3"/>
          <p:cNvSpPr>
            <a:spLocks noGrp="1" noRot="1" noChangeAspect="1"/>
          </p:cNvSpPr>
          <p:nvPr>
            <p:ph type="sldImg" idx="2"/>
          </p:nvPr>
        </p:nvSpPr>
        <p:spPr>
          <a:xfrm>
            <a:off x="422275" y="704850"/>
            <a:ext cx="6257925" cy="3521075"/>
          </a:xfrm>
          <a:prstGeom prst="rect">
            <a:avLst/>
          </a:prstGeom>
          <a:noFill/>
          <a:ln w="12700">
            <a:solidFill>
              <a:prstClr val="black"/>
            </a:solidFill>
          </a:ln>
        </p:spPr>
        <p:txBody>
          <a:bodyPr vert="horz" lIns="94225" tIns="47113" rIns="94225" bIns="47113" rtlCol="0" anchor="ctr"/>
          <a:lstStyle/>
          <a:p>
            <a:endParaRPr/>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5" tIns="47113" rIns="94225" bIns="47113"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5" tIns="47113" rIns="94225" bIns="47113" rtlCol="0" anchor="b"/>
          <a:lstStyle>
            <a:lvl1pPr algn="l">
              <a:defRPr sz="1300"/>
            </a:lvl1pPr>
          </a:lstStyle>
          <a:p>
            <a:endParaRPr/>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5" tIns="47113" rIns="94225" bIns="47113" rtlCol="0" anchor="b"/>
          <a:lstStyle>
            <a:lvl1pPr algn="r">
              <a:defRPr sz="1300"/>
            </a:lvl1pPr>
          </a:lstStyle>
          <a:p>
            <a:fld id="{B045B7DE-1198-4F2F-B574-CA8CAE341642}" type="slidenum">
              <a:rPr/>
              <a:t>‹#›</a:t>
            </a:fld>
            <a:endParaRPr/>
          </a:p>
        </p:txBody>
      </p:sp>
    </p:spTree>
    <p:extLst>
      <p:ext uri="{BB962C8B-B14F-4D97-AF65-F5344CB8AC3E}">
        <p14:creationId xmlns:p14="http://schemas.microsoft.com/office/powerpoint/2010/main" val="188231245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45B7DE-1198-4F2F-B574-CA8CAE341642}" type="slidenum">
              <a:rPr lang="en-US" smtClean="0"/>
              <a:t>1</a:t>
            </a:fld>
            <a:endParaRPr lang="en-US"/>
          </a:p>
        </p:txBody>
      </p:sp>
    </p:spTree>
    <p:extLst>
      <p:ext uri="{BB962C8B-B14F-4D97-AF65-F5344CB8AC3E}">
        <p14:creationId xmlns:p14="http://schemas.microsoft.com/office/powerpoint/2010/main" val="401195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ourselves</a:t>
            </a:r>
          </a:p>
          <a:p>
            <a:endParaRPr lang="en-US" dirty="0"/>
          </a:p>
        </p:txBody>
      </p:sp>
      <p:sp>
        <p:nvSpPr>
          <p:cNvPr id="4" name="Slide Number Placeholder 3"/>
          <p:cNvSpPr>
            <a:spLocks noGrp="1"/>
          </p:cNvSpPr>
          <p:nvPr>
            <p:ph type="sldNum" sz="quarter" idx="10"/>
          </p:nvPr>
        </p:nvSpPr>
        <p:spPr/>
        <p:txBody>
          <a:bodyPr/>
          <a:lstStyle/>
          <a:p>
            <a:fld id="{B045B7DE-1198-4F2F-B574-CA8CAE341642}" type="slidenum">
              <a:rPr lang="en-US" smtClean="0"/>
              <a:t>2</a:t>
            </a:fld>
            <a:endParaRPr lang="en-US"/>
          </a:p>
        </p:txBody>
      </p:sp>
    </p:spTree>
    <p:extLst>
      <p:ext uri="{BB962C8B-B14F-4D97-AF65-F5344CB8AC3E}">
        <p14:creationId xmlns:p14="http://schemas.microsoft.com/office/powerpoint/2010/main" val="1905603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REFER THEM TO THE HANDOUT IN THEIR FOLDER</a:t>
            </a:r>
          </a:p>
          <a:p>
            <a:pPr marL="278549" indent="-278549">
              <a:buFont typeface="Arial" panose="020B0604020202020204" pitchFamily="34" charset="0"/>
              <a:buChar char="•"/>
            </a:pPr>
            <a:r>
              <a:rPr lang="en-US" dirty="0"/>
              <a:t>First, let’s talk about how your garden leadership is structured.</a:t>
            </a:r>
          </a:p>
          <a:p>
            <a:pPr marL="278549" indent="-278549">
              <a:buFont typeface="Arial" panose="020B0604020202020204" pitchFamily="34" charset="0"/>
              <a:buChar char="•"/>
            </a:pPr>
            <a:r>
              <a:rPr lang="en-US" dirty="0"/>
              <a:t>Is it basically one person who does everything?</a:t>
            </a:r>
          </a:p>
          <a:p>
            <a:pPr marL="278549" indent="-278549">
              <a:buFont typeface="Arial" panose="020B0604020202020204" pitchFamily="34" charset="0"/>
              <a:buChar char="•"/>
            </a:pPr>
            <a:r>
              <a:rPr lang="en-US" dirty="0"/>
              <a:t>Do you have a group of people specializing in different areas: equipment, water, treasurer, etc.</a:t>
            </a:r>
          </a:p>
          <a:p>
            <a:pPr marL="278549" indent="-278549">
              <a:buFont typeface="Arial" panose="020B0604020202020204" pitchFamily="34" charset="0"/>
              <a:buChar char="•"/>
            </a:pPr>
            <a:r>
              <a:rPr lang="en-US" dirty="0"/>
              <a:t>Let’s look at the advantages of each type of structure….</a:t>
            </a:r>
          </a:p>
        </p:txBody>
      </p:sp>
      <p:sp>
        <p:nvSpPr>
          <p:cNvPr id="4" name="Slide Number Placeholder 3"/>
          <p:cNvSpPr>
            <a:spLocks noGrp="1"/>
          </p:cNvSpPr>
          <p:nvPr>
            <p:ph type="sldNum" sz="quarter" idx="10"/>
          </p:nvPr>
        </p:nvSpPr>
        <p:spPr/>
        <p:txBody>
          <a:bodyPr/>
          <a:lstStyle/>
          <a:p>
            <a:fld id="{B045B7DE-1198-4F2F-B574-CA8CAE341642}" type="slidenum">
              <a:rPr lang="en-US" smtClean="0"/>
              <a:t>3</a:t>
            </a:fld>
            <a:endParaRPr lang="en-US"/>
          </a:p>
        </p:txBody>
      </p:sp>
    </p:spTree>
    <p:extLst>
      <p:ext uri="{BB962C8B-B14F-4D97-AF65-F5344CB8AC3E}">
        <p14:creationId xmlns:p14="http://schemas.microsoft.com/office/powerpoint/2010/main" val="3935677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Go through items on slide</a:t>
            </a:r>
          </a:p>
        </p:txBody>
      </p:sp>
      <p:sp>
        <p:nvSpPr>
          <p:cNvPr id="4" name="Slide Number Placeholder 3"/>
          <p:cNvSpPr>
            <a:spLocks noGrp="1"/>
          </p:cNvSpPr>
          <p:nvPr>
            <p:ph type="sldNum" sz="quarter" idx="10"/>
          </p:nvPr>
        </p:nvSpPr>
        <p:spPr/>
        <p:txBody>
          <a:bodyPr/>
          <a:lstStyle/>
          <a:p>
            <a:fld id="{B045B7DE-1198-4F2F-B574-CA8CAE341642}" type="slidenum">
              <a:rPr lang="en-US" smtClean="0"/>
              <a:t>4</a:t>
            </a:fld>
            <a:endParaRPr lang="en-US"/>
          </a:p>
        </p:txBody>
      </p:sp>
    </p:spTree>
    <p:extLst>
      <p:ext uri="{BB962C8B-B14F-4D97-AF65-F5344CB8AC3E}">
        <p14:creationId xmlns:p14="http://schemas.microsoft.com/office/powerpoint/2010/main" val="1440995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Go through items on slide.</a:t>
            </a:r>
          </a:p>
          <a:p>
            <a:endParaRPr lang="en-US" i="1" dirty="0"/>
          </a:p>
          <a:p>
            <a:r>
              <a:rPr lang="en-US" i="1" dirty="0"/>
              <a:t>After reading off the items on the slide:</a:t>
            </a:r>
          </a:p>
          <a:p>
            <a:endParaRPr lang="en-US" dirty="0"/>
          </a:p>
          <a:p>
            <a:r>
              <a:rPr lang="en-US" dirty="0"/>
              <a:t>So if your garden has the “single person” leadership structure at this time and that person is interested in transitioning out or even if they aren’t at this time, consider having multiple leaders and split up the duties by </a:t>
            </a:r>
            <a:r>
              <a:rPr lang="en-US" b="1" dirty="0">
                <a:solidFill>
                  <a:srgbClr val="FF0000"/>
                </a:solidFill>
              </a:rPr>
              <a:t>functional area </a:t>
            </a:r>
            <a:r>
              <a:rPr lang="en-US" dirty="0"/>
              <a:t>to take some of the load off of a single person. </a:t>
            </a:r>
          </a:p>
          <a:p>
            <a:endParaRPr lang="en-US" dirty="0"/>
          </a:p>
          <a:p>
            <a:r>
              <a:rPr lang="en-US" dirty="0"/>
              <a:t>That’s not to say you won’t want to have one person serving as “coordinator” to offer some continuity between functional areas, but with busy schedules, it’s often impossible to find one person with enough time to handle all the duties.</a:t>
            </a:r>
          </a:p>
        </p:txBody>
      </p:sp>
      <p:sp>
        <p:nvSpPr>
          <p:cNvPr id="4" name="Slide Number Placeholder 3"/>
          <p:cNvSpPr>
            <a:spLocks noGrp="1"/>
          </p:cNvSpPr>
          <p:nvPr>
            <p:ph type="sldNum" sz="quarter" idx="10"/>
          </p:nvPr>
        </p:nvSpPr>
        <p:spPr/>
        <p:txBody>
          <a:bodyPr/>
          <a:lstStyle/>
          <a:p>
            <a:fld id="{B045B7DE-1198-4F2F-B574-CA8CAE341642}" type="slidenum">
              <a:rPr lang="en-US" smtClean="0"/>
              <a:t>5</a:t>
            </a:fld>
            <a:endParaRPr lang="en-US"/>
          </a:p>
        </p:txBody>
      </p:sp>
    </p:spTree>
    <p:extLst>
      <p:ext uri="{BB962C8B-B14F-4D97-AF65-F5344CB8AC3E}">
        <p14:creationId xmlns:p14="http://schemas.microsoft.com/office/powerpoint/2010/main" val="1922441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8549" indent="-278549">
              <a:buFont typeface="Arial" panose="020B0604020202020204" pitchFamily="34" charset="0"/>
              <a:buChar char="•"/>
            </a:pPr>
            <a:r>
              <a:rPr lang="en-US" dirty="0"/>
              <a:t>Good examples of functional areas are plot monitoring or running work days. Depending on the size of your garden, you could have anywhere from a couple leaders to </a:t>
            </a:r>
            <a:r>
              <a:rPr lang="en-US"/>
              <a:t>multiple leaders in </a:t>
            </a:r>
            <a:r>
              <a:rPr lang="en-US" dirty="0"/>
              <a:t>charge of plot monitoring and running work days.</a:t>
            </a:r>
          </a:p>
          <a:p>
            <a:pPr marL="278549" indent="-278549">
              <a:buFont typeface="Arial" panose="020B0604020202020204" pitchFamily="34" charset="0"/>
              <a:buChar char="•"/>
            </a:pPr>
            <a:r>
              <a:rPr lang="en-US" dirty="0"/>
              <a:t>You can also break up tasks typically done in late winter and throughout the spring by chunks of time. </a:t>
            </a:r>
          </a:p>
          <a:p>
            <a:pPr marL="278549" indent="-278549">
              <a:buFont typeface="Arial" panose="020B0604020202020204" pitchFamily="34" charset="0"/>
              <a:buChar char="•"/>
            </a:pPr>
            <a:r>
              <a:rPr lang="en-US" dirty="0"/>
              <a:t>For example, prepping for spring registration. In January and February, you are getting your application ready, getting your website updated, notifying gardeners of spring registration meeting or application deadlines; contacting gardeners on the waiting list, etc. </a:t>
            </a:r>
          </a:p>
          <a:p>
            <a:pPr marL="278549" indent="-278549">
              <a:buFont typeface="Arial" panose="020B0604020202020204" pitchFamily="34" charset="0"/>
              <a:buChar char="•"/>
            </a:pPr>
            <a:r>
              <a:rPr lang="en-US" dirty="0"/>
              <a:t>Likewise, plot assignment typically takes place between spring registration and opening day. This could be another set of volunteers with oversight by the coordinator.</a:t>
            </a:r>
          </a:p>
          <a:p>
            <a:pPr marL="278549" indent="-278549">
              <a:buFont typeface="Arial" panose="020B0604020202020204" pitchFamily="34" charset="0"/>
              <a:buChar char="•"/>
            </a:pPr>
            <a:r>
              <a:rPr lang="en-US" dirty="0"/>
              <a:t>Then there is typically a set of tasks to get done leading up to Opening Day (e.g., plowing, marking plots, updating spreadsheet or database with new gardener information). </a:t>
            </a:r>
          </a:p>
        </p:txBody>
      </p:sp>
      <p:sp>
        <p:nvSpPr>
          <p:cNvPr id="4" name="Slide Number Placeholder 3"/>
          <p:cNvSpPr>
            <a:spLocks noGrp="1"/>
          </p:cNvSpPr>
          <p:nvPr>
            <p:ph type="sldNum" sz="quarter" idx="10"/>
          </p:nvPr>
        </p:nvSpPr>
        <p:spPr/>
        <p:txBody>
          <a:bodyPr/>
          <a:lstStyle/>
          <a:p>
            <a:fld id="{B045B7DE-1198-4F2F-B574-CA8CAE341642}" type="slidenum">
              <a:rPr lang="en-US" smtClean="0"/>
              <a:t>6</a:t>
            </a:fld>
            <a:endParaRPr lang="en-US"/>
          </a:p>
        </p:txBody>
      </p:sp>
    </p:spTree>
    <p:extLst>
      <p:ext uri="{BB962C8B-B14F-4D97-AF65-F5344CB8AC3E}">
        <p14:creationId xmlns:p14="http://schemas.microsoft.com/office/powerpoint/2010/main" val="3397863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recruit new leaders? Well before you even do that, make sure you document everything in detail for the entire season. No detail is too small, especially if that one person who has done everything in the past leaves suddenly.</a:t>
            </a:r>
          </a:p>
          <a:p>
            <a:endParaRPr lang="en-US" dirty="0"/>
          </a:p>
          <a:p>
            <a:r>
              <a:rPr lang="en-US" dirty="0"/>
              <a:t>Alert the garden community well ahead of time and start recruiting earlier than you think you’ll need to. </a:t>
            </a:r>
          </a:p>
          <a:p>
            <a:endParaRPr lang="en-US" dirty="0"/>
          </a:p>
          <a:p>
            <a:r>
              <a:rPr lang="en-US" b="1" i="1" dirty="0"/>
              <a:t>Go through other items on slide.</a:t>
            </a:r>
          </a:p>
          <a:p>
            <a:endParaRPr lang="en-US" dirty="0"/>
          </a:p>
        </p:txBody>
      </p:sp>
      <p:sp>
        <p:nvSpPr>
          <p:cNvPr id="4" name="Slide Number Placeholder 3"/>
          <p:cNvSpPr>
            <a:spLocks noGrp="1"/>
          </p:cNvSpPr>
          <p:nvPr>
            <p:ph type="sldNum" sz="quarter" idx="10"/>
          </p:nvPr>
        </p:nvSpPr>
        <p:spPr/>
        <p:txBody>
          <a:bodyPr/>
          <a:lstStyle/>
          <a:p>
            <a:fld id="{B045B7DE-1198-4F2F-B574-CA8CAE341642}" type="slidenum">
              <a:rPr lang="en-US" smtClean="0"/>
              <a:t>7</a:t>
            </a:fld>
            <a:endParaRPr lang="en-US"/>
          </a:p>
        </p:txBody>
      </p:sp>
    </p:spTree>
    <p:extLst>
      <p:ext uri="{BB962C8B-B14F-4D97-AF65-F5344CB8AC3E}">
        <p14:creationId xmlns:p14="http://schemas.microsoft.com/office/powerpoint/2010/main" val="3992481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when you’re deciding who might make a good leader at your garden, consider the following:</a:t>
            </a:r>
          </a:p>
          <a:p>
            <a:endParaRPr lang="en-US" dirty="0"/>
          </a:p>
          <a:p>
            <a:r>
              <a:rPr lang="en-US" b="1" i="1" dirty="0"/>
              <a:t>Highlight some items on slide</a:t>
            </a:r>
          </a:p>
        </p:txBody>
      </p:sp>
      <p:sp>
        <p:nvSpPr>
          <p:cNvPr id="4" name="Slide Number Placeholder 3"/>
          <p:cNvSpPr>
            <a:spLocks noGrp="1"/>
          </p:cNvSpPr>
          <p:nvPr>
            <p:ph type="sldNum" sz="quarter" idx="10"/>
          </p:nvPr>
        </p:nvSpPr>
        <p:spPr/>
        <p:txBody>
          <a:bodyPr/>
          <a:lstStyle/>
          <a:p>
            <a:fld id="{B045B7DE-1198-4F2F-B574-CA8CAE341642}" type="slidenum">
              <a:rPr lang="en-US" smtClean="0"/>
              <a:t>8</a:t>
            </a:fld>
            <a:endParaRPr lang="en-US"/>
          </a:p>
        </p:txBody>
      </p:sp>
    </p:spTree>
    <p:extLst>
      <p:ext uri="{BB962C8B-B14F-4D97-AF65-F5344CB8AC3E}">
        <p14:creationId xmlns:p14="http://schemas.microsoft.com/office/powerpoint/2010/main" val="270808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some advice for the transition period:</a:t>
            </a:r>
          </a:p>
          <a:p>
            <a:endParaRPr lang="en-US" dirty="0"/>
          </a:p>
          <a:p>
            <a:r>
              <a:rPr lang="en-US" b="1" i="1" dirty="0"/>
              <a:t>Go through items on slide.</a:t>
            </a:r>
          </a:p>
          <a:p>
            <a:r>
              <a:rPr lang="en-US" i="1" dirty="0"/>
              <a:t>Emphasize mentoring at least for a season and staying available during the next year if possible. </a:t>
            </a:r>
          </a:p>
        </p:txBody>
      </p:sp>
      <p:sp>
        <p:nvSpPr>
          <p:cNvPr id="4" name="Slide Number Placeholder 3"/>
          <p:cNvSpPr>
            <a:spLocks noGrp="1"/>
          </p:cNvSpPr>
          <p:nvPr>
            <p:ph type="sldNum" sz="quarter" idx="10"/>
          </p:nvPr>
        </p:nvSpPr>
        <p:spPr/>
        <p:txBody>
          <a:bodyPr/>
          <a:lstStyle/>
          <a:p>
            <a:fld id="{B045B7DE-1198-4F2F-B574-CA8CAE341642}" type="slidenum">
              <a:rPr lang="en-US" smtClean="0"/>
              <a:t>9</a:t>
            </a:fld>
            <a:endParaRPr lang="en-US"/>
          </a:p>
        </p:txBody>
      </p:sp>
    </p:spTree>
    <p:extLst>
      <p:ext uri="{BB962C8B-B14F-4D97-AF65-F5344CB8AC3E}">
        <p14:creationId xmlns:p14="http://schemas.microsoft.com/office/powerpoint/2010/main" val="106815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8549" indent="-278549">
              <a:buFont typeface="Arial" panose="020B0604020202020204" pitchFamily="34" charset="0"/>
              <a:buChar char="•"/>
            </a:pPr>
            <a:r>
              <a:rPr lang="en-US" dirty="0"/>
              <a:t>You will need to share records and your documentation with others during the transition period. Even if you aren’t transitioning to new leadership, it’s a good idea to follow these practices.</a:t>
            </a:r>
          </a:p>
          <a:p>
            <a:pPr marL="278549" indent="-278549">
              <a:buFont typeface="Arial" panose="020B0604020202020204" pitchFamily="34" charset="0"/>
              <a:buChar char="•"/>
            </a:pPr>
            <a:r>
              <a:rPr lang="en-US" dirty="0"/>
              <a:t>A convenient way to make documents available to more than one person is to store them in a cloud-based service such as Box or Google Drive. This removes the risk of having records on one computer. </a:t>
            </a:r>
          </a:p>
          <a:p>
            <a:pPr marL="278549" indent="-278549">
              <a:buFont typeface="Arial" panose="020B0604020202020204" pitchFamily="34" charset="0"/>
              <a:buChar char="•"/>
            </a:pPr>
            <a:r>
              <a:rPr lang="en-US" dirty="0"/>
              <a:t>If cloud-based storage isn’t an option, be sure to back up electronic records regularly and store back up at another location.</a:t>
            </a:r>
          </a:p>
          <a:p>
            <a:pPr marL="278549" indent="-278549">
              <a:buFont typeface="Arial" panose="020B0604020202020204" pitchFamily="34" charset="0"/>
              <a:buChar char="•"/>
            </a:pPr>
            <a:r>
              <a:rPr lang="en-US" dirty="0"/>
              <a:t>You’re going to have to share login credentials for your garden’s website and any PayPal accounts associated with online registration. </a:t>
            </a:r>
          </a:p>
          <a:p>
            <a:pPr marL="278549" indent="-278549">
              <a:buFont typeface="Arial" panose="020B0604020202020204" pitchFamily="34" charset="0"/>
              <a:buChar char="•"/>
            </a:pPr>
            <a:r>
              <a:rPr lang="en-US" dirty="0"/>
              <a:t>If your records are completely paper based, make copies of your paper records and store in a separate location.</a:t>
            </a:r>
          </a:p>
        </p:txBody>
      </p:sp>
      <p:sp>
        <p:nvSpPr>
          <p:cNvPr id="4" name="Slide Number Placeholder 3"/>
          <p:cNvSpPr>
            <a:spLocks noGrp="1"/>
          </p:cNvSpPr>
          <p:nvPr>
            <p:ph type="sldNum" sz="quarter" idx="10"/>
          </p:nvPr>
        </p:nvSpPr>
        <p:spPr/>
        <p:txBody>
          <a:bodyPr/>
          <a:lstStyle/>
          <a:p>
            <a:fld id="{B045B7DE-1198-4F2F-B574-CA8CAE341642}" type="slidenum">
              <a:rPr lang="en-US" smtClean="0"/>
              <a:t>10</a:t>
            </a:fld>
            <a:endParaRPr lang="en-US"/>
          </a:p>
        </p:txBody>
      </p:sp>
    </p:spTree>
    <p:extLst>
      <p:ext uri="{BB962C8B-B14F-4D97-AF65-F5344CB8AC3E}">
        <p14:creationId xmlns:p14="http://schemas.microsoft.com/office/powerpoint/2010/main" val="1829226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examples of items that you will need to be made available to new leadership.</a:t>
            </a:r>
          </a:p>
          <a:p>
            <a:endParaRPr lang="en-US" dirty="0"/>
          </a:p>
          <a:p>
            <a:r>
              <a:rPr lang="en-US" b="1" i="1" dirty="0"/>
              <a:t>Refer to slide</a:t>
            </a:r>
          </a:p>
        </p:txBody>
      </p:sp>
      <p:sp>
        <p:nvSpPr>
          <p:cNvPr id="4" name="Slide Number Placeholder 3"/>
          <p:cNvSpPr>
            <a:spLocks noGrp="1"/>
          </p:cNvSpPr>
          <p:nvPr>
            <p:ph type="sldNum" sz="quarter" idx="10"/>
          </p:nvPr>
        </p:nvSpPr>
        <p:spPr/>
        <p:txBody>
          <a:bodyPr/>
          <a:lstStyle/>
          <a:p>
            <a:fld id="{B045B7DE-1198-4F2F-B574-CA8CAE341642}" type="slidenum">
              <a:rPr lang="en-US" smtClean="0"/>
              <a:t>11</a:t>
            </a:fld>
            <a:endParaRPr lang="en-US"/>
          </a:p>
        </p:txBody>
      </p:sp>
    </p:spTree>
    <p:extLst>
      <p:ext uri="{BB962C8B-B14F-4D97-AF65-F5344CB8AC3E}">
        <p14:creationId xmlns:p14="http://schemas.microsoft.com/office/powerpoint/2010/main" val="2040935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typical financial related items to consider, especially if you’ve had one person handling everything in the past.</a:t>
            </a:r>
          </a:p>
          <a:p>
            <a:endParaRPr lang="en-US" dirty="0"/>
          </a:p>
          <a:p>
            <a:r>
              <a:rPr lang="en-US" b="1" i="1" dirty="0"/>
              <a:t>See list on slide</a:t>
            </a:r>
          </a:p>
        </p:txBody>
      </p:sp>
      <p:sp>
        <p:nvSpPr>
          <p:cNvPr id="4" name="Slide Number Placeholder 3"/>
          <p:cNvSpPr>
            <a:spLocks noGrp="1"/>
          </p:cNvSpPr>
          <p:nvPr>
            <p:ph type="sldNum" sz="quarter" idx="10"/>
          </p:nvPr>
        </p:nvSpPr>
        <p:spPr/>
        <p:txBody>
          <a:bodyPr/>
          <a:lstStyle/>
          <a:p>
            <a:fld id="{B045B7DE-1198-4F2F-B574-CA8CAE341642}" type="slidenum">
              <a:rPr lang="en-US" smtClean="0"/>
              <a:t>12</a:t>
            </a:fld>
            <a:endParaRPr lang="en-US"/>
          </a:p>
        </p:txBody>
      </p:sp>
    </p:spTree>
    <p:extLst>
      <p:ext uri="{BB962C8B-B14F-4D97-AF65-F5344CB8AC3E}">
        <p14:creationId xmlns:p14="http://schemas.microsoft.com/office/powerpoint/2010/main" val="205158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Transitioning to new leadership is going to take time, ideally an entire season. Here is some advice for those leaving and those coming into leadership roles.</a:t>
            </a:r>
          </a:p>
          <a:p>
            <a:endParaRPr lang="en-US" dirty="0"/>
          </a:p>
          <a:p>
            <a:r>
              <a:rPr lang="en-US" b="1" i="1" dirty="0"/>
              <a:t>See items on slide.</a:t>
            </a:r>
          </a:p>
        </p:txBody>
      </p:sp>
      <p:sp>
        <p:nvSpPr>
          <p:cNvPr id="4" name="Slide Number Placeholder 3"/>
          <p:cNvSpPr>
            <a:spLocks noGrp="1"/>
          </p:cNvSpPr>
          <p:nvPr>
            <p:ph type="sldNum" sz="quarter" idx="10"/>
          </p:nvPr>
        </p:nvSpPr>
        <p:spPr/>
        <p:txBody>
          <a:bodyPr/>
          <a:lstStyle/>
          <a:p>
            <a:fld id="{B045B7DE-1198-4F2F-B574-CA8CAE341642}" type="slidenum">
              <a:rPr lang="en-US" smtClean="0"/>
              <a:t>13</a:t>
            </a:fld>
            <a:endParaRPr lang="en-US"/>
          </a:p>
        </p:txBody>
      </p:sp>
    </p:spTree>
    <p:extLst>
      <p:ext uri="{BB962C8B-B14F-4D97-AF65-F5344CB8AC3E}">
        <p14:creationId xmlns:p14="http://schemas.microsoft.com/office/powerpoint/2010/main" val="3263001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don’t forget, there are rewards to being a garden leader!</a:t>
            </a:r>
          </a:p>
        </p:txBody>
      </p:sp>
      <p:sp>
        <p:nvSpPr>
          <p:cNvPr id="4" name="Slide Number Placeholder 3"/>
          <p:cNvSpPr>
            <a:spLocks noGrp="1"/>
          </p:cNvSpPr>
          <p:nvPr>
            <p:ph type="sldNum" sz="quarter" idx="10"/>
          </p:nvPr>
        </p:nvSpPr>
        <p:spPr/>
        <p:txBody>
          <a:bodyPr/>
          <a:lstStyle/>
          <a:p>
            <a:fld id="{B045B7DE-1198-4F2F-B574-CA8CAE341642}" type="slidenum">
              <a:rPr lang="en-US" smtClean="0"/>
              <a:t>14</a:t>
            </a:fld>
            <a:endParaRPr lang="en-US"/>
          </a:p>
        </p:txBody>
      </p:sp>
    </p:spTree>
    <p:extLst>
      <p:ext uri="{BB962C8B-B14F-4D97-AF65-F5344CB8AC3E}">
        <p14:creationId xmlns:p14="http://schemas.microsoft.com/office/powerpoint/2010/main" val="676274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45B7DE-1198-4F2F-B574-CA8CAE341642}" type="slidenum">
              <a:rPr lang="en-US" smtClean="0"/>
              <a:t>15</a:t>
            </a:fld>
            <a:endParaRPr lang="en-US"/>
          </a:p>
        </p:txBody>
      </p:sp>
    </p:spTree>
    <p:extLst>
      <p:ext uri="{BB962C8B-B14F-4D97-AF65-F5344CB8AC3E}">
        <p14:creationId xmlns:p14="http://schemas.microsoft.com/office/powerpoint/2010/main" val="3954331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squares"/>
          <p:cNvGrpSpPr/>
          <p:nvPr/>
        </p:nvGrpSpPr>
        <p:grpSpPr>
          <a:xfrm>
            <a:off x="0" y="1135743"/>
            <a:ext cx="1622332" cy="799981"/>
            <a:chOff x="0" y="452558"/>
            <a:chExt cx="914400" cy="524182"/>
          </a:xfrm>
        </p:grpSpPr>
        <p:sp>
          <p:nvSpPr>
            <p:cNvPr id="8" name="Rounded Rectangle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ounded Rectangle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ound Same Side Corner Rectangle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803990" y="3361427"/>
            <a:ext cx="9141619" cy="1676400"/>
          </a:xfrm>
        </p:spPr>
        <p:txBody>
          <a:bodyPr>
            <a:noAutofit/>
          </a:bodyPr>
          <a:lstStyle>
            <a:lvl1pPr>
              <a:lnSpc>
                <a:spcPct val="80000"/>
              </a:lnSpc>
              <a:defRPr sz="6000"/>
            </a:lvl1pPr>
          </a:lstStyle>
          <a:p>
            <a:r>
              <a:rPr lang="en-US"/>
              <a:t>Click to edit Master title style</a:t>
            </a:r>
            <a:endParaRPr/>
          </a:p>
        </p:txBody>
      </p:sp>
      <p:sp>
        <p:nvSpPr>
          <p:cNvPr id="3" name="Subtitle 2"/>
          <p:cNvSpPr>
            <a:spLocks noGrp="1"/>
          </p:cNvSpPr>
          <p:nvPr>
            <p:ph type="subTitle" idx="1"/>
          </p:nvPr>
        </p:nvSpPr>
        <p:spPr>
          <a:xfrm>
            <a:off x="1840384" y="5299954"/>
            <a:ext cx="9141619" cy="886344"/>
          </a:xfrm>
        </p:spPr>
        <p:txBody>
          <a:bodyPr>
            <a:normAutofit/>
          </a:bodyPr>
          <a:lstStyle>
            <a:lvl1pPr marL="0" indent="0" algn="l">
              <a:buNone/>
              <a:defRPr sz="2800">
                <a:solidFill>
                  <a:schemeClr val="accent1">
                    <a:lumMod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A7209051-6E81-43E8-9099-FF6A0C3DCFE8}" type="datetime1">
              <a:rPr lang="en-US"/>
              <a:t>2/16/2017</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pic>
        <p:nvPicPr>
          <p:cNvPr id="11" name="Picture 10"/>
          <p:cNvPicPr>
            <a:picLocks noChangeAspect="1"/>
          </p:cNvPicPr>
          <p:nvPr userDrawn="1"/>
        </p:nvPicPr>
        <p:blipFill rotWithShape="1">
          <a:blip r:embed="rId2"/>
          <a:srcRect t="29104" b="26119"/>
          <a:stretch/>
        </p:blipFill>
        <p:spPr>
          <a:xfrm>
            <a:off x="2055812" y="305873"/>
            <a:ext cx="9240520" cy="2590800"/>
          </a:xfrm>
          <a:prstGeom prst="rect">
            <a:avLst/>
          </a:prstGeom>
        </p:spPr>
      </p:pic>
    </p:spTree>
    <p:extLst>
      <p:ext uri="{BB962C8B-B14F-4D97-AF65-F5344CB8AC3E}">
        <p14:creationId xmlns:p14="http://schemas.microsoft.com/office/powerpoint/2010/main" val="3887510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CC3EA6D-DF0B-4D4B-B359-5F1D1D0E30A4}" type="datetime1">
              <a:rPr lang="en-US"/>
              <a:t>2/16/2017</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343515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squares"/>
          <p:cNvGrpSpPr/>
          <p:nvPr/>
        </p:nvGrpSpPr>
        <p:grpSpPr>
          <a:xfrm>
            <a:off x="0" y="3124415"/>
            <a:ext cx="1622332" cy="805061"/>
            <a:chOff x="0" y="2343311"/>
            <a:chExt cx="1217066" cy="603796"/>
          </a:xfrm>
        </p:grpSpPr>
        <p:sp>
          <p:nvSpPr>
            <p:cNvPr id="8" name="Rounded Rectangle 7"/>
            <p:cNvSpPr/>
            <p:nvPr/>
          </p:nvSpPr>
          <p:spPr>
            <a:xfrm>
              <a:off x="787514" y="2347123"/>
              <a:ext cx="429552" cy="59998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ounded Rectangle 8"/>
            <p:cNvSpPr/>
            <p:nvPr/>
          </p:nvSpPr>
          <p:spPr>
            <a:xfrm>
              <a:off x="286370" y="2347123"/>
              <a:ext cx="429552" cy="5999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ound Same Side Corner Rectangle 9"/>
            <p:cNvSpPr/>
            <p:nvPr/>
          </p:nvSpPr>
          <p:spPr>
            <a:xfrm rot="5400000">
              <a:off x="-192604" y="2535915"/>
              <a:ext cx="599986" cy="214778"/>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9" name="bottom graphic"/>
          <p:cNvGrpSpPr/>
          <p:nvPr/>
        </p:nvGrpSpPr>
        <p:grpSpPr>
          <a:xfrm>
            <a:off x="0" y="5409216"/>
            <a:ext cx="12188825" cy="1462483"/>
            <a:chOff x="0" y="4056912"/>
            <a:chExt cx="9144000" cy="1096862"/>
          </a:xfrm>
        </p:grpSpPr>
        <p:sp>
          <p:nvSpPr>
            <p:cNvPr id="20" name="Freeform 19"/>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Rectangle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sp>
        <p:nvSpPr>
          <p:cNvPr id="2" name="Title 1"/>
          <p:cNvSpPr>
            <a:spLocks noGrp="1"/>
          </p:cNvSpPr>
          <p:nvPr>
            <p:ph type="title"/>
          </p:nvPr>
        </p:nvSpPr>
        <p:spPr>
          <a:xfrm>
            <a:off x="1828324" y="1932518"/>
            <a:ext cx="9141619" cy="2105367"/>
          </a:xfrm>
        </p:spPr>
        <p:txBody>
          <a:bodyPr anchor="b">
            <a:normAutofit/>
          </a:bodyPr>
          <a:lstStyle>
            <a:lvl1pPr algn="l">
              <a:defRPr sz="6000" b="0" cap="none" baseline="0"/>
            </a:lvl1pPr>
          </a:lstStyle>
          <a:p>
            <a:r>
              <a:rPr lang="en-US"/>
              <a:t>Click to edit Master title style</a:t>
            </a:r>
            <a:endParaRPr/>
          </a:p>
        </p:txBody>
      </p:sp>
      <p:sp>
        <p:nvSpPr>
          <p:cNvPr id="3" name="Text Placeholder 2"/>
          <p:cNvSpPr>
            <a:spLocks noGrp="1"/>
          </p:cNvSpPr>
          <p:nvPr>
            <p:ph type="body" idx="1"/>
          </p:nvPr>
        </p:nvSpPr>
        <p:spPr>
          <a:xfrm>
            <a:off x="1828324" y="4084264"/>
            <a:ext cx="9141619" cy="933297"/>
          </a:xfrm>
        </p:spPr>
        <p:txBody>
          <a:bodyPr anchor="t">
            <a:normAutofit/>
          </a:bodyPr>
          <a:lstStyle>
            <a:lvl1pPr marL="0" indent="0">
              <a:buNone/>
              <a:defRPr sz="2800">
                <a:solidFill>
                  <a:schemeClr val="accent1">
                    <a:lumMod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77EDB99-15BC-4479-BAC5-1E502E66917A}" type="datetime1">
              <a:rPr lang="en-US"/>
              <a:t>2/16/2017</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143569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41412" y="152400"/>
            <a:ext cx="9751060" cy="1295400"/>
          </a:xfrm>
        </p:spPr>
        <p:txBody>
          <a:bodyPr/>
          <a:lstStyle/>
          <a:p>
            <a:r>
              <a:rPr lang="en-US"/>
              <a:t>Click to edit Master title style</a:t>
            </a:r>
            <a:endParaRPr/>
          </a:p>
        </p:txBody>
      </p:sp>
      <p:sp>
        <p:nvSpPr>
          <p:cNvPr id="3" name="Content Placeholder 2"/>
          <p:cNvSpPr>
            <a:spLocks noGrp="1"/>
          </p:cNvSpPr>
          <p:nvPr>
            <p:ph sz="half" idx="1"/>
          </p:nvPr>
        </p:nvSpPr>
        <p:spPr>
          <a:xfrm>
            <a:off x="1141412" y="1600200"/>
            <a:ext cx="4875530"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094412" y="1600200"/>
            <a:ext cx="4875530"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4067C2A3-CD19-48AB-9F64-ECCF75182EDD}" type="datetime1">
              <a:rPr lang="en-US"/>
              <a:t>2/16/2017</a:t>
            </a:fld>
            <a:endParaRPr/>
          </a:p>
        </p:txBody>
      </p:sp>
      <p:sp>
        <p:nvSpPr>
          <p:cNvPr id="7" name="Slide Number Placeholder 6"/>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129779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2" y="152400"/>
            <a:ext cx="9751060" cy="12954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41412" y="1524000"/>
            <a:ext cx="4875530" cy="816429"/>
          </a:xfrm>
        </p:spPr>
        <p:txBody>
          <a:bodyPr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4" name="Content Placeholder 3"/>
          <p:cNvSpPr>
            <a:spLocks noGrp="1"/>
          </p:cNvSpPr>
          <p:nvPr>
            <p:ph sz="half" idx="2"/>
          </p:nvPr>
        </p:nvSpPr>
        <p:spPr>
          <a:xfrm>
            <a:off x="1141412" y="2413000"/>
            <a:ext cx="4875530" cy="3759199"/>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094412" y="1524000"/>
            <a:ext cx="4875530" cy="816429"/>
          </a:xfrm>
        </p:spPr>
        <p:txBody>
          <a:bodyPr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6" name="Content Placeholder 5"/>
          <p:cNvSpPr>
            <a:spLocks noGrp="1"/>
          </p:cNvSpPr>
          <p:nvPr>
            <p:ph sz="quarter" idx="4"/>
          </p:nvPr>
        </p:nvSpPr>
        <p:spPr>
          <a:xfrm>
            <a:off x="6094412" y="2413000"/>
            <a:ext cx="4875530" cy="3759199"/>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0363E8C1-7C87-4705-AB97-8CD17D208E3F}" type="datetime1">
              <a:rPr lang="en-US"/>
              <a:t>2/16/2017</a:t>
            </a:fld>
            <a:endParaRPr/>
          </a:p>
        </p:txBody>
      </p:sp>
      <p:sp>
        <p:nvSpPr>
          <p:cNvPr id="9" name="Slide Number Placeholder 8"/>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487039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E20C624E-DF92-4841-B9B9-DD11AA239B85}" type="datetime1">
              <a:rPr lang="en-US"/>
              <a:t>2/16/2017</a:t>
            </a:fld>
            <a:endParaRPr/>
          </a:p>
        </p:txBody>
      </p:sp>
      <p:sp>
        <p:nvSpPr>
          <p:cNvPr id="5" name="Slide Number Placeholder 4"/>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9690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8" name="bottom graphic"/>
          <p:cNvGrpSpPr/>
          <p:nvPr/>
        </p:nvGrpSpPr>
        <p:grpSpPr>
          <a:xfrm>
            <a:off x="0" y="5409216"/>
            <a:ext cx="12188825" cy="1462483"/>
            <a:chOff x="0" y="4056912"/>
            <a:chExt cx="9144000" cy="1096862"/>
          </a:xfrm>
        </p:grpSpPr>
        <p:sp>
          <p:nvSpPr>
            <p:cNvPr id="9" name="Freeform 8"/>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FBDA3AE1-4360-4D5B-BDBC-656B872DD533}" type="datetime1">
              <a:rPr lang="en-US"/>
              <a:t>2/16/2017</a:t>
            </a:fld>
            <a:endParaRPr/>
          </a:p>
        </p:txBody>
      </p:sp>
      <p:sp>
        <p:nvSpPr>
          <p:cNvPr id="4" name="Slide Number Placeholder 3"/>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222539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lgn="l">
              <a:defRPr sz="3600" b="0"/>
            </a:lvl1pPr>
          </a:lstStyle>
          <a:p>
            <a:r>
              <a:rPr lang="en-US"/>
              <a:t>Click to edit Master title style</a:t>
            </a:r>
            <a:endParaRPr/>
          </a:p>
        </p:txBody>
      </p:sp>
      <p:sp>
        <p:nvSpPr>
          <p:cNvPr id="3" name="Content Placeholder 2"/>
          <p:cNvSpPr>
            <a:spLocks noGrp="1"/>
          </p:cNvSpPr>
          <p:nvPr>
            <p:ph idx="1"/>
          </p:nvPr>
        </p:nvSpPr>
        <p:spPr>
          <a:xfrm>
            <a:off x="4875530" y="1600200"/>
            <a:ext cx="6094413"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218883" y="1600202"/>
            <a:ext cx="3453500" cy="4571999"/>
          </a:xfrm>
        </p:spPr>
        <p:txBody>
          <a:bodyPr>
            <a:normAutofit/>
          </a:bodyPr>
          <a:lstStyle>
            <a:lvl1pPr marL="0" indent="0">
              <a:buNone/>
              <a:defRPr sz="2800">
                <a:solidFill>
                  <a:schemeClr val="accent1">
                    <a:lumMod val="75000"/>
                  </a:schemeClr>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20990708-46A4-4851-883E-8DFB8939107E}" type="datetime1">
              <a:rPr lang="en-US"/>
              <a:t>2/16/2017</a:t>
            </a:fld>
            <a:endParaRPr/>
          </a:p>
        </p:txBody>
      </p:sp>
      <p:sp>
        <p:nvSpPr>
          <p:cNvPr id="7" name="Slide Number Placeholder 6"/>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348396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lgn="l">
              <a:defRPr sz="36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218887" y="1600200"/>
            <a:ext cx="6703850" cy="3657600"/>
          </a:xfrm>
          <a:prstGeom prst="roundRect">
            <a:avLst>
              <a:gd name="adj" fmla="val 3098"/>
            </a:avLst>
          </a:prstGeom>
        </p:spPr>
        <p:txBody>
          <a:bodyPr>
            <a:normAutofit/>
          </a:bodyPr>
          <a:lstStyle>
            <a:lvl1pPr marL="0" indent="0">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8125883" y="1600200"/>
            <a:ext cx="2844059" cy="3759200"/>
          </a:xfrm>
        </p:spPr>
        <p:txBody>
          <a:bodyPr anchor="b">
            <a:normAutofit/>
          </a:bodyPr>
          <a:lstStyle>
            <a:lvl1pPr marL="0" indent="0">
              <a:buNone/>
              <a:defRPr sz="2800">
                <a:solidFill>
                  <a:schemeClr val="accent1">
                    <a:lumMod val="75000"/>
                  </a:schemeClr>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AE88EFFC-86AE-4294-A319-CAFC2651994B}" type="datetime1">
              <a:rPr lang="en-US"/>
              <a:t>2/16/2017</a:t>
            </a:fld>
            <a:endParaRPr/>
          </a:p>
        </p:txBody>
      </p:sp>
      <p:sp>
        <p:nvSpPr>
          <p:cNvPr id="7" name="Slide Number Placeholder 6"/>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144298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CEAB04-7709-4C1E-A61A-74684A0170FC}" type="datetime1">
              <a:rPr lang="en-US"/>
              <a:t>2/16/2017</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264082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squares"/>
          <p:cNvGrpSpPr/>
          <p:nvPr/>
        </p:nvGrpSpPr>
        <p:grpSpPr>
          <a:xfrm rot="5400000">
            <a:off x="9583007" y="233864"/>
            <a:ext cx="1063300" cy="524046"/>
            <a:chOff x="0" y="452558"/>
            <a:chExt cx="914400" cy="524182"/>
          </a:xfrm>
        </p:grpSpPr>
        <p:sp>
          <p:nvSpPr>
            <p:cNvPr id="8" name="Rounded Rectangle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ounded Rectangle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ound Same Side Corner Rectangle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nvGrpSpPr>
          <p:cNvPr id="15" name="bottom graphic"/>
          <p:cNvGrpSpPr/>
          <p:nvPr/>
        </p:nvGrpSpPr>
        <p:grpSpPr>
          <a:xfrm>
            <a:off x="0" y="5395517"/>
            <a:ext cx="12188825" cy="1462483"/>
            <a:chOff x="0" y="4046638"/>
            <a:chExt cx="9144000" cy="1096862"/>
          </a:xfrm>
        </p:grpSpPr>
        <p:sp>
          <p:nvSpPr>
            <p:cNvPr id="16" name="Freeform 15"/>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72"/>
            <p:cNvSpPr/>
            <p:nvPr/>
          </p:nvSpPr>
          <p:spPr bwMode="ltGray">
            <a:xfrm rot="5400000">
              <a:off x="4023569" y="23069"/>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sp>
        <p:nvSpPr>
          <p:cNvPr id="2" name="Vertical Title 1"/>
          <p:cNvSpPr>
            <a:spLocks noGrp="1"/>
          </p:cNvSpPr>
          <p:nvPr>
            <p:ph type="title" orient="vert"/>
          </p:nvPr>
        </p:nvSpPr>
        <p:spPr>
          <a:xfrm>
            <a:off x="9751060" y="1150514"/>
            <a:ext cx="1828324" cy="5021685"/>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8882" y="1150514"/>
            <a:ext cx="8227457" cy="5021685"/>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C79BD0D-E0B1-4CED-AC65-708AC79EB9CD}" type="datetime1">
              <a:rPr lang="en-US"/>
              <a:t>2/16/2017</a:t>
            </a:fld>
            <a:endParaRPr/>
          </a:p>
        </p:txBody>
      </p:sp>
      <p:sp>
        <p:nvSpPr>
          <p:cNvPr id="6" name="Slide Number Placeholder 5"/>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8164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bottom graphic"/>
          <p:cNvGrpSpPr/>
          <p:nvPr/>
        </p:nvGrpSpPr>
        <p:grpSpPr>
          <a:xfrm>
            <a:off x="0" y="5409216"/>
            <a:ext cx="12188825" cy="1462483"/>
            <a:chOff x="0" y="4056912"/>
            <a:chExt cx="9144000" cy="1096862"/>
          </a:xfrm>
        </p:grpSpPr>
        <p:sp>
          <p:nvSpPr>
            <p:cNvPr id="21" name="Freeform 20"/>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grpSp>
        <p:nvGrpSpPr>
          <p:cNvPr id="7" name="squares"/>
          <p:cNvGrpSpPr/>
          <p:nvPr/>
        </p:nvGrpSpPr>
        <p:grpSpPr>
          <a:xfrm>
            <a:off x="1" y="800551"/>
            <a:ext cx="1063023" cy="524183"/>
            <a:chOff x="0" y="452558"/>
            <a:chExt cx="914400" cy="524182"/>
          </a:xfrm>
        </p:grpSpPr>
        <p:sp>
          <p:nvSpPr>
            <p:cNvPr id="8" name="Rounded Rectangle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ounded Rectangle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ound Same Side Corner Rectangle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Placeholder 1"/>
          <p:cNvSpPr>
            <a:spLocks noGrp="1"/>
          </p:cNvSpPr>
          <p:nvPr>
            <p:ph type="title"/>
          </p:nvPr>
        </p:nvSpPr>
        <p:spPr>
          <a:xfrm>
            <a:off x="1218883" y="152400"/>
            <a:ext cx="9751060" cy="1295400"/>
          </a:xfrm>
          <a:prstGeom prst="rect">
            <a:avLst/>
          </a:prstGeom>
        </p:spPr>
        <p:txBody>
          <a:bodyPr vert="horz" lIns="121899" tIns="60949" rIns="121899" bIns="60949"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218883" y="1600200"/>
            <a:ext cx="9751060" cy="4572000"/>
          </a:xfrm>
          <a:prstGeom prst="rect">
            <a:avLst/>
          </a:prstGeom>
        </p:spPr>
        <p:txBody>
          <a:bodyPr vert="horz" lIns="121899" tIns="60949" rIns="121899" bIns="60949"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Footer Placeholder 4"/>
          <p:cNvSpPr>
            <a:spLocks noGrp="1"/>
          </p:cNvSpPr>
          <p:nvPr>
            <p:ph type="ftr" sz="quarter" idx="3"/>
          </p:nvPr>
        </p:nvSpPr>
        <p:spPr>
          <a:xfrm>
            <a:off x="1218883" y="6448425"/>
            <a:ext cx="8288401" cy="180976"/>
          </a:xfrm>
          <a:prstGeom prst="rect">
            <a:avLst/>
          </a:prstGeom>
        </p:spPr>
        <p:txBody>
          <a:bodyPr vert="horz" lIns="121899" tIns="60949" rIns="121899" bIns="60949" rtlCol="0" anchor="ctr"/>
          <a:lstStyle>
            <a:lvl1pPr algn="l">
              <a:defRPr sz="1200">
                <a:solidFill>
                  <a:schemeClr val="tx1"/>
                </a:solidFill>
              </a:defRPr>
            </a:lvl1pPr>
          </a:lstStyle>
          <a:p>
            <a:r>
              <a:rPr lang="en-US" dirty="0"/>
              <a:t>Add a footer</a:t>
            </a:r>
          </a:p>
        </p:txBody>
      </p:sp>
      <p:sp>
        <p:nvSpPr>
          <p:cNvPr id="4" name="Date Placeholder 3"/>
          <p:cNvSpPr>
            <a:spLocks noGrp="1"/>
          </p:cNvSpPr>
          <p:nvPr>
            <p:ph type="dt" sz="half" idx="2"/>
          </p:nvPr>
        </p:nvSpPr>
        <p:spPr>
          <a:xfrm>
            <a:off x="9547913" y="6448425"/>
            <a:ext cx="1422030" cy="180976"/>
          </a:xfrm>
          <a:prstGeom prst="rect">
            <a:avLst/>
          </a:prstGeom>
        </p:spPr>
        <p:txBody>
          <a:bodyPr vert="horz" lIns="121899" tIns="60949" rIns="121899" bIns="60949" rtlCol="0" anchor="ctr"/>
          <a:lstStyle>
            <a:lvl1pPr algn="r">
              <a:defRPr sz="1200">
                <a:solidFill>
                  <a:schemeClr val="tx1"/>
                </a:solidFill>
              </a:defRPr>
            </a:lvl1pPr>
          </a:lstStyle>
          <a:p>
            <a:fld id="{D29E8617-6EA8-4B97-A5E8-E18E98765EE2}" type="datetime1">
              <a:rPr lang="en-US"/>
              <a:pPr/>
              <a:t>2/16/2017</a:t>
            </a:fld>
            <a:endParaRPr dirty="0"/>
          </a:p>
        </p:txBody>
      </p:sp>
      <p:sp>
        <p:nvSpPr>
          <p:cNvPr id="6" name="Slide Number Placeholder 5"/>
          <p:cNvSpPr>
            <a:spLocks noGrp="1"/>
          </p:cNvSpPr>
          <p:nvPr>
            <p:ph type="sldNum" sz="quarter" idx="4"/>
          </p:nvPr>
        </p:nvSpPr>
        <p:spPr>
          <a:xfrm>
            <a:off x="11071516" y="6448425"/>
            <a:ext cx="812588" cy="180976"/>
          </a:xfrm>
          <a:prstGeom prst="rect">
            <a:avLst/>
          </a:prstGeom>
        </p:spPr>
        <p:txBody>
          <a:bodyPr vert="horz" lIns="121899" tIns="60949" rIns="121899" bIns="60949" rtlCol="0" anchor="ctr"/>
          <a:lstStyle>
            <a:lvl1pPr algn="r">
              <a:defRPr sz="1200">
                <a:solidFill>
                  <a:schemeClr val="tx1"/>
                </a:solidFill>
              </a:defRPr>
            </a:lvl1pPr>
          </a:lstStyle>
          <a:p>
            <a:fld id="{34C99D79-8A4B-4031-B1E0-AF26F8EDF2BC}" type="slidenum">
              <a:rPr/>
              <a:pPr/>
              <a:t>‹#›</a:t>
            </a:fld>
            <a:endParaRPr/>
          </a:p>
        </p:txBody>
      </p:sp>
    </p:spTree>
    <p:extLst>
      <p:ext uri="{BB962C8B-B14F-4D97-AF65-F5344CB8AC3E}">
        <p14:creationId xmlns:p14="http://schemas.microsoft.com/office/powerpoint/2010/main" val="1782682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spcBef>
          <a:spcPct val="0"/>
        </a:spcBef>
        <a:buNone/>
        <a:defRPr sz="3600" kern="1200">
          <a:solidFill>
            <a:schemeClr val="tx1"/>
          </a:solidFill>
          <a:latin typeface="Calibri" panose="020F0502020204030204" pitchFamily="34" charset="0"/>
          <a:ea typeface="+mj-ea"/>
          <a:cs typeface="Calibri" panose="020F0502020204030204" pitchFamily="34" charset="0"/>
        </a:defRPr>
      </a:lvl1pPr>
    </p:titleStyle>
    <p:bodyStyle>
      <a:lvl1pPr marL="304747" indent="-304747" algn="l" defTabSz="1218987" rtl="0" eaLnBrk="1" latinLnBrk="0" hangingPunct="1">
        <a:lnSpc>
          <a:spcPct val="90000"/>
        </a:lnSpc>
        <a:spcBef>
          <a:spcPts val="1800"/>
        </a:spcBef>
        <a:buClr>
          <a:schemeClr val="accent1">
            <a:lumMod val="75000"/>
          </a:schemeClr>
        </a:buClr>
        <a:buFont typeface="Arial" pitchFamily="34" charset="0"/>
        <a:buChar char="•"/>
        <a:defRPr sz="3600" kern="1200">
          <a:solidFill>
            <a:schemeClr val="tx1"/>
          </a:solidFill>
          <a:latin typeface="Calibri" panose="020F0502020204030204" pitchFamily="34" charset="0"/>
          <a:ea typeface="+mn-ea"/>
          <a:cs typeface="Calibri" panose="020F0502020204030204" pitchFamily="34" charset="0"/>
        </a:defRPr>
      </a:lvl1pPr>
      <a:lvl2pPr marL="755772" indent="-304747" algn="l" defTabSz="1218987" rtl="0" eaLnBrk="1" latinLnBrk="0" hangingPunct="1">
        <a:lnSpc>
          <a:spcPct val="90000"/>
        </a:lnSpc>
        <a:spcBef>
          <a:spcPts val="1200"/>
        </a:spcBef>
        <a:buClr>
          <a:schemeClr val="accent1">
            <a:lumMod val="75000"/>
          </a:schemeClr>
        </a:buClr>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2pPr>
      <a:lvl3pPr marL="1206797" indent="-304747" algn="l" defTabSz="1218987" rtl="0" eaLnBrk="1" latinLnBrk="0" hangingPunct="1">
        <a:lnSpc>
          <a:spcPct val="90000"/>
        </a:lnSpc>
        <a:spcBef>
          <a:spcPts val="800"/>
        </a:spcBef>
        <a:buClr>
          <a:schemeClr val="accent1">
            <a:lumMod val="75000"/>
          </a:schemeClr>
        </a:buClr>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3pPr>
      <a:lvl4pPr marL="1657822" indent="-304747" algn="l" defTabSz="1218987" rtl="0" eaLnBrk="1" latinLnBrk="0" hangingPunct="1">
        <a:lnSpc>
          <a:spcPct val="90000"/>
        </a:lnSpc>
        <a:spcBef>
          <a:spcPts val="800"/>
        </a:spcBef>
        <a:buClr>
          <a:schemeClr val="accent1">
            <a:lumMod val="75000"/>
          </a:schemeClr>
        </a:buClr>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4pPr>
      <a:lvl5pPr marL="2108847" indent="-304747" algn="l" defTabSz="1218987" rtl="0" eaLnBrk="1" latinLnBrk="0" hangingPunct="1">
        <a:lnSpc>
          <a:spcPct val="90000"/>
        </a:lnSpc>
        <a:spcBef>
          <a:spcPts val="800"/>
        </a:spcBef>
        <a:buClr>
          <a:schemeClr val="accent1">
            <a:lumMod val="75000"/>
          </a:schemeClr>
        </a:buClr>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2812" y="3361427"/>
            <a:ext cx="10032797" cy="1676400"/>
          </a:xfrm>
        </p:spPr>
        <p:txBody>
          <a:bodyPr anchor="ctr"/>
          <a:lstStyle/>
          <a:p>
            <a:pPr algn="ctr">
              <a:lnSpc>
                <a:spcPct val="90000"/>
              </a:lnSpc>
              <a:spcBef>
                <a:spcPts val="1000"/>
              </a:spcBef>
              <a:buClr>
                <a:srgbClr val="000000"/>
              </a:buClr>
              <a:buSzPct val="25000"/>
            </a:pPr>
            <a:r>
              <a:rPr lang="en-US" sz="4000" dirty="0">
                <a:effectLst>
                  <a:outerShdw blurRad="38100" dist="38100" dir="2700000" algn="tl">
                    <a:srgbClr val="000000">
                      <a:alpha val="43137"/>
                    </a:srgbClr>
                  </a:outerShdw>
                </a:effectLst>
              </a:rPr>
              <a:t>Growing Next Generation Leaders</a:t>
            </a:r>
          </a:p>
        </p:txBody>
      </p:sp>
      <p:sp>
        <p:nvSpPr>
          <p:cNvPr id="3" name="Subtitle 2"/>
          <p:cNvSpPr>
            <a:spLocks noGrp="1"/>
          </p:cNvSpPr>
          <p:nvPr>
            <p:ph type="subTitle" idx="1"/>
          </p:nvPr>
        </p:nvSpPr>
        <p:spPr>
          <a:xfrm>
            <a:off x="1358400" y="5334000"/>
            <a:ext cx="9141619" cy="886344"/>
          </a:xfrm>
        </p:spPr>
        <p:txBody>
          <a:bodyPr>
            <a:normAutofit fontScale="85000" lnSpcReduction="20000"/>
          </a:bodyPr>
          <a:lstStyle/>
          <a:p>
            <a:pPr algn="ctr"/>
            <a:r>
              <a:rPr lang="en-US" dirty="0"/>
              <a:t>2017 Gardens Summit</a:t>
            </a:r>
          </a:p>
          <a:p>
            <a:pPr algn="ctr"/>
            <a:r>
              <a:rPr lang="en-US" dirty="0"/>
              <a:t>February 18, 2017</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9280"/>
          <a:stretch/>
        </p:blipFill>
        <p:spPr>
          <a:xfrm>
            <a:off x="1951412" y="-2133601"/>
            <a:ext cx="10224940" cy="5495027"/>
          </a:xfrm>
          <a:prstGeom prst="rect">
            <a:avLst/>
          </a:prstGeom>
        </p:spPr>
      </p:pic>
    </p:spTree>
    <p:extLst>
      <p:ext uri="{BB962C8B-B14F-4D97-AF65-F5344CB8AC3E}">
        <p14:creationId xmlns:p14="http://schemas.microsoft.com/office/powerpoint/2010/main" val="280183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Introductions</a:t>
            </a:r>
          </a:p>
        </p:txBody>
      </p:sp>
      <p:sp>
        <p:nvSpPr>
          <p:cNvPr id="6" name="Content Placeholder 5"/>
          <p:cNvSpPr>
            <a:spLocks noGrp="1"/>
          </p:cNvSpPr>
          <p:nvPr>
            <p:ph idx="1"/>
          </p:nvPr>
        </p:nvSpPr>
        <p:spPr/>
        <p:txBody>
          <a:bodyPr/>
          <a:lstStyle/>
          <a:p>
            <a:r>
              <a:rPr lang="en-US" dirty="0"/>
              <a:t>Jill Schneider, Troy Community Gardens</a:t>
            </a:r>
          </a:p>
          <a:p>
            <a:r>
              <a:rPr lang="en-US" dirty="0"/>
              <a:t>Mark Wetter, </a:t>
            </a:r>
            <a:r>
              <a:rPr lang="en-US" dirty="0" err="1"/>
              <a:t>Reindahl</a:t>
            </a:r>
            <a:r>
              <a:rPr lang="en-US" dirty="0"/>
              <a:t> Community Garden</a:t>
            </a:r>
          </a:p>
        </p:txBody>
      </p:sp>
    </p:spTree>
    <p:extLst>
      <p:ext uri="{BB962C8B-B14F-4D97-AF65-F5344CB8AC3E}">
        <p14:creationId xmlns:p14="http://schemas.microsoft.com/office/powerpoint/2010/main" val="2041341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Garden Leadership Structure</a:t>
            </a:r>
          </a:p>
        </p:txBody>
      </p:sp>
      <p:sp>
        <p:nvSpPr>
          <p:cNvPr id="3" name="Content Placeholder 2"/>
          <p:cNvSpPr>
            <a:spLocks noGrp="1"/>
          </p:cNvSpPr>
          <p:nvPr>
            <p:ph idx="1"/>
          </p:nvPr>
        </p:nvSpPr>
        <p:spPr/>
        <p:txBody>
          <a:bodyPr>
            <a:normAutofit/>
          </a:bodyPr>
          <a:lstStyle/>
          <a:p>
            <a:r>
              <a:rPr lang="en-US" dirty="0"/>
              <a:t>One leader or coordinator?</a:t>
            </a:r>
          </a:p>
          <a:p>
            <a:r>
              <a:rPr lang="en-US" dirty="0"/>
              <a:t>Multiple leaders?</a:t>
            </a:r>
          </a:p>
        </p:txBody>
      </p:sp>
    </p:spTree>
    <p:extLst>
      <p:ext uri="{BB962C8B-B14F-4D97-AF65-F5344CB8AC3E}">
        <p14:creationId xmlns:p14="http://schemas.microsoft.com/office/powerpoint/2010/main" val="2066633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one leader</a:t>
            </a:r>
          </a:p>
        </p:txBody>
      </p:sp>
      <p:sp>
        <p:nvSpPr>
          <p:cNvPr id="3" name="Content Placeholder 2"/>
          <p:cNvSpPr>
            <a:spLocks noGrp="1"/>
          </p:cNvSpPr>
          <p:nvPr>
            <p:ph idx="1"/>
          </p:nvPr>
        </p:nvSpPr>
        <p:spPr/>
        <p:txBody>
          <a:bodyPr/>
          <a:lstStyle/>
          <a:p>
            <a:r>
              <a:rPr lang="en-US" dirty="0"/>
              <a:t>One person keeps track of all the details, particularly important from spring registration through opening day</a:t>
            </a:r>
          </a:p>
          <a:p>
            <a:r>
              <a:rPr lang="en-US" dirty="0"/>
              <a:t>One person knows the idiosyncrasies of gardener population</a:t>
            </a:r>
          </a:p>
          <a:p>
            <a:r>
              <a:rPr lang="en-US" dirty="0"/>
              <a:t>Sometimes it just easier to do it yourself</a:t>
            </a:r>
          </a:p>
        </p:txBody>
      </p:sp>
    </p:spTree>
    <p:extLst>
      <p:ext uri="{BB962C8B-B14F-4D97-AF65-F5344CB8AC3E}">
        <p14:creationId xmlns:p14="http://schemas.microsoft.com/office/powerpoint/2010/main" val="1401008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multiple leaders</a:t>
            </a:r>
          </a:p>
        </p:txBody>
      </p:sp>
      <p:sp>
        <p:nvSpPr>
          <p:cNvPr id="3" name="Content Placeholder 2"/>
          <p:cNvSpPr>
            <a:spLocks noGrp="1"/>
          </p:cNvSpPr>
          <p:nvPr>
            <p:ph idx="1"/>
          </p:nvPr>
        </p:nvSpPr>
        <p:spPr/>
        <p:txBody>
          <a:bodyPr/>
          <a:lstStyle/>
          <a:p>
            <a:r>
              <a:rPr lang="en-US" dirty="0"/>
              <a:t>Many hands make light work</a:t>
            </a:r>
          </a:p>
          <a:p>
            <a:r>
              <a:rPr lang="en-US" dirty="0"/>
              <a:t>Less risk if leader departs suddenly</a:t>
            </a:r>
          </a:p>
          <a:p>
            <a:r>
              <a:rPr lang="en-US" dirty="0"/>
              <a:t>Builds community among gardeners</a:t>
            </a:r>
          </a:p>
          <a:p>
            <a:r>
              <a:rPr lang="en-US" dirty="0"/>
              <a:t>Leading by committee takes the burden off of one person, particularly for difficult decisions</a:t>
            </a:r>
          </a:p>
        </p:txBody>
      </p:sp>
    </p:spTree>
    <p:extLst>
      <p:ext uri="{BB962C8B-B14F-4D97-AF65-F5344CB8AC3E}">
        <p14:creationId xmlns:p14="http://schemas.microsoft.com/office/powerpoint/2010/main" val="328922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 up the work for multiple leaders</a:t>
            </a:r>
          </a:p>
        </p:txBody>
      </p:sp>
      <p:sp>
        <p:nvSpPr>
          <p:cNvPr id="3" name="Content Placeholder 2"/>
          <p:cNvSpPr>
            <a:spLocks noGrp="1"/>
          </p:cNvSpPr>
          <p:nvPr>
            <p:ph idx="1"/>
          </p:nvPr>
        </p:nvSpPr>
        <p:spPr/>
        <p:txBody>
          <a:bodyPr/>
          <a:lstStyle/>
          <a:p>
            <a:r>
              <a:rPr lang="en-US" dirty="0"/>
              <a:t>By time of year or functional area. For example,</a:t>
            </a:r>
          </a:p>
          <a:p>
            <a:pPr lvl="1"/>
            <a:r>
              <a:rPr lang="en-US" dirty="0"/>
              <a:t>getting ready for spring registration;</a:t>
            </a:r>
          </a:p>
          <a:p>
            <a:pPr lvl="1"/>
            <a:r>
              <a:rPr lang="en-US" dirty="0"/>
              <a:t>plot assignment work;</a:t>
            </a:r>
          </a:p>
          <a:p>
            <a:pPr lvl="1"/>
            <a:r>
              <a:rPr lang="en-US" dirty="0"/>
              <a:t>getting ready for opening day;</a:t>
            </a:r>
          </a:p>
          <a:p>
            <a:pPr lvl="1"/>
            <a:r>
              <a:rPr lang="en-US" dirty="0"/>
              <a:t>plot monitoring;</a:t>
            </a:r>
          </a:p>
          <a:p>
            <a:pPr lvl="1"/>
            <a:r>
              <a:rPr lang="en-US" dirty="0"/>
              <a:t>work days</a:t>
            </a:r>
          </a:p>
        </p:txBody>
      </p:sp>
    </p:spTree>
    <p:extLst>
      <p:ext uri="{BB962C8B-B14F-4D97-AF65-F5344CB8AC3E}">
        <p14:creationId xmlns:p14="http://schemas.microsoft.com/office/powerpoint/2010/main" val="6877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Recruiting new leaders</a:t>
            </a:r>
          </a:p>
        </p:txBody>
      </p:sp>
      <p:sp>
        <p:nvSpPr>
          <p:cNvPr id="3" name="Content Placeholder 2"/>
          <p:cNvSpPr>
            <a:spLocks noGrp="1"/>
          </p:cNvSpPr>
          <p:nvPr>
            <p:ph idx="1"/>
          </p:nvPr>
        </p:nvSpPr>
        <p:spPr/>
        <p:txBody>
          <a:bodyPr>
            <a:normAutofit lnSpcReduction="10000"/>
          </a:bodyPr>
          <a:lstStyle/>
          <a:p>
            <a:r>
              <a:rPr lang="en-US" dirty="0"/>
              <a:t>Document everything you do in detail</a:t>
            </a:r>
          </a:p>
          <a:p>
            <a:r>
              <a:rPr lang="en-US" dirty="0"/>
              <a:t>Alert people well ahead of time</a:t>
            </a:r>
          </a:p>
          <a:p>
            <a:r>
              <a:rPr lang="en-US" dirty="0"/>
              <a:t>Start recruiting early</a:t>
            </a:r>
          </a:p>
          <a:p>
            <a:r>
              <a:rPr lang="en-US" dirty="0"/>
              <a:t>Tap gardeners who already participate</a:t>
            </a:r>
          </a:p>
          <a:p>
            <a:r>
              <a:rPr lang="en-US" dirty="0"/>
              <a:t>Make direct contact by calling (emailing doesn’t work)</a:t>
            </a:r>
          </a:p>
          <a:p>
            <a:r>
              <a:rPr lang="en-US" dirty="0"/>
              <a:t>Recruit more than one person</a:t>
            </a:r>
          </a:p>
          <a:p>
            <a:endParaRPr lang="en-US" dirty="0"/>
          </a:p>
        </p:txBody>
      </p:sp>
    </p:spTree>
    <p:extLst>
      <p:ext uri="{BB962C8B-B14F-4D97-AF65-F5344CB8AC3E}">
        <p14:creationId xmlns:p14="http://schemas.microsoft.com/office/powerpoint/2010/main" val="2402863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to look for in a leader</a:t>
            </a:r>
          </a:p>
        </p:txBody>
      </p:sp>
      <p:sp>
        <p:nvSpPr>
          <p:cNvPr id="3" name="Content Placeholder 2"/>
          <p:cNvSpPr>
            <a:spLocks noGrp="1"/>
          </p:cNvSpPr>
          <p:nvPr>
            <p:ph idx="1"/>
          </p:nvPr>
        </p:nvSpPr>
        <p:spPr>
          <a:xfrm>
            <a:off x="989012" y="1600200"/>
            <a:ext cx="9980931" cy="4876800"/>
          </a:xfrm>
        </p:spPr>
        <p:txBody>
          <a:bodyPr>
            <a:normAutofit fontScale="92500" lnSpcReduction="10000"/>
          </a:bodyPr>
          <a:lstStyle/>
          <a:p>
            <a:r>
              <a:rPr lang="en-US" dirty="0"/>
              <a:t>Good people skills</a:t>
            </a:r>
          </a:p>
          <a:p>
            <a:r>
              <a:rPr lang="en-US" dirty="0"/>
              <a:t>Good organizational skills</a:t>
            </a:r>
          </a:p>
          <a:p>
            <a:r>
              <a:rPr lang="en-US" dirty="0"/>
              <a:t>Time!</a:t>
            </a:r>
          </a:p>
          <a:p>
            <a:r>
              <a:rPr lang="en-US" dirty="0"/>
              <a:t>Thick skin </a:t>
            </a:r>
            <a:r>
              <a:rPr lang="en-US" dirty="0">
                <a:sym typeface="Wingdings" panose="05000000000000000000" pitchFamily="2" charset="2"/>
              </a:rPr>
              <a:t></a:t>
            </a:r>
          </a:p>
          <a:p>
            <a:r>
              <a:rPr lang="en-US" dirty="0">
                <a:sym typeface="Wingdings" panose="05000000000000000000" pitchFamily="2" charset="2"/>
              </a:rPr>
              <a:t>Computer skills</a:t>
            </a:r>
          </a:p>
          <a:p>
            <a:r>
              <a:rPr lang="en-US" dirty="0">
                <a:sym typeface="Wingdings" panose="05000000000000000000" pitchFamily="2" charset="2"/>
              </a:rPr>
              <a:t>Patience, </a:t>
            </a:r>
            <a:r>
              <a:rPr lang="en-US" dirty="0"/>
              <a:t>patience, patience!</a:t>
            </a:r>
            <a:endParaRPr lang="en-US" dirty="0">
              <a:sym typeface="Wingdings" panose="05000000000000000000" pitchFamily="2" charset="2"/>
            </a:endParaRPr>
          </a:p>
          <a:p>
            <a:r>
              <a:rPr lang="en-US" dirty="0">
                <a:sym typeface="Wingdings" panose="05000000000000000000" pitchFamily="2" charset="2"/>
              </a:rPr>
              <a:t>Ability to respond in a timely manner to email, texting and phone calls</a:t>
            </a:r>
          </a:p>
          <a:p>
            <a:endParaRPr lang="en-US" dirty="0">
              <a:sym typeface="Wingdings" panose="05000000000000000000" pitchFamily="2" charset="2"/>
            </a:endParaRPr>
          </a:p>
          <a:p>
            <a:endParaRPr lang="en-US" dirty="0"/>
          </a:p>
        </p:txBody>
      </p:sp>
    </p:spTree>
    <p:extLst>
      <p:ext uri="{BB962C8B-B14F-4D97-AF65-F5344CB8AC3E}">
        <p14:creationId xmlns:p14="http://schemas.microsoft.com/office/powerpoint/2010/main" val="2878553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Transition Period</a:t>
            </a:r>
          </a:p>
        </p:txBody>
      </p:sp>
      <p:sp>
        <p:nvSpPr>
          <p:cNvPr id="3" name="Content Placeholder 2"/>
          <p:cNvSpPr>
            <a:spLocks noGrp="1"/>
          </p:cNvSpPr>
          <p:nvPr>
            <p:ph idx="1"/>
          </p:nvPr>
        </p:nvSpPr>
        <p:spPr/>
        <p:txBody>
          <a:bodyPr>
            <a:normAutofit lnSpcReduction="10000"/>
          </a:bodyPr>
          <a:lstStyle/>
          <a:p>
            <a:r>
              <a:rPr lang="en-US" dirty="0"/>
              <a:t>Start at the beginning of the year</a:t>
            </a:r>
          </a:p>
          <a:p>
            <a:r>
              <a:rPr lang="en-US" dirty="0"/>
              <a:t>Mentor entire season; stay available following year for questions</a:t>
            </a:r>
          </a:p>
          <a:p>
            <a:r>
              <a:rPr lang="en-US" dirty="0"/>
              <a:t>Meet on a regular basis and share your task list</a:t>
            </a:r>
          </a:p>
          <a:p>
            <a:r>
              <a:rPr lang="en-US" dirty="0"/>
              <a:t>Be flexible; your way may not be the best way</a:t>
            </a:r>
          </a:p>
          <a:p>
            <a:r>
              <a:rPr lang="en-US" dirty="0"/>
              <a:t>Copy them on all your email communication</a:t>
            </a:r>
          </a:p>
          <a:p>
            <a:r>
              <a:rPr lang="en-US" dirty="0"/>
              <a:t>Give them access to your gardens’ email address</a:t>
            </a:r>
          </a:p>
        </p:txBody>
      </p:sp>
    </p:spTree>
    <p:extLst>
      <p:ext uri="{BB962C8B-B14F-4D97-AF65-F5344CB8AC3E}">
        <p14:creationId xmlns:p14="http://schemas.microsoft.com/office/powerpoint/2010/main" val="228992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Garden Records/Documentation</a:t>
            </a:r>
          </a:p>
        </p:txBody>
      </p:sp>
      <p:sp>
        <p:nvSpPr>
          <p:cNvPr id="3" name="Content Placeholder 2"/>
          <p:cNvSpPr>
            <a:spLocks noGrp="1"/>
          </p:cNvSpPr>
          <p:nvPr>
            <p:ph idx="1"/>
          </p:nvPr>
        </p:nvSpPr>
        <p:spPr/>
        <p:txBody>
          <a:bodyPr>
            <a:normAutofit lnSpcReduction="10000"/>
          </a:bodyPr>
          <a:lstStyle/>
          <a:p>
            <a:r>
              <a:rPr lang="en-US" dirty="0"/>
              <a:t>Store electronic files in the “cloud”</a:t>
            </a:r>
          </a:p>
          <a:p>
            <a:pPr lvl="1"/>
            <a:r>
              <a:rPr lang="en-US" dirty="0"/>
              <a:t>Reduces risk of having files on just your home computer</a:t>
            </a:r>
          </a:p>
          <a:p>
            <a:pPr lvl="1"/>
            <a:r>
              <a:rPr lang="en-US" dirty="0"/>
              <a:t>New leaders can view and eventually update the files</a:t>
            </a:r>
          </a:p>
          <a:p>
            <a:r>
              <a:rPr lang="en-US" dirty="0"/>
              <a:t>Share login credentials for website and PayPal</a:t>
            </a:r>
          </a:p>
          <a:p>
            <a:r>
              <a:rPr lang="en-US" dirty="0"/>
              <a:t>Share paper-only records and make copies to store separately</a:t>
            </a:r>
          </a:p>
        </p:txBody>
      </p:sp>
    </p:spTree>
    <p:extLst>
      <p:ext uri="{BB962C8B-B14F-4D97-AF65-F5344CB8AC3E}">
        <p14:creationId xmlns:p14="http://schemas.microsoft.com/office/powerpoint/2010/main" val="323791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Documentation/Records</a:t>
            </a:r>
          </a:p>
        </p:txBody>
      </p:sp>
      <p:sp>
        <p:nvSpPr>
          <p:cNvPr id="3" name="Content Placeholder 2"/>
          <p:cNvSpPr>
            <a:spLocks noGrp="1"/>
          </p:cNvSpPr>
          <p:nvPr>
            <p:ph idx="1"/>
          </p:nvPr>
        </p:nvSpPr>
        <p:spPr/>
        <p:txBody>
          <a:bodyPr>
            <a:noAutofit/>
          </a:bodyPr>
          <a:lstStyle/>
          <a:p>
            <a:r>
              <a:rPr lang="en-US" sz="2400" dirty="0"/>
              <a:t>Gardener information stored in electronic format or on paper</a:t>
            </a:r>
          </a:p>
          <a:p>
            <a:r>
              <a:rPr lang="en-US" sz="2400" dirty="0"/>
              <a:t>Task list of everything you do throughout the season</a:t>
            </a:r>
          </a:p>
          <a:p>
            <a:r>
              <a:rPr lang="en-US" sz="2400" dirty="0"/>
              <a:t>List of critical contacts (e.g., plowing, hay orders, etc.)</a:t>
            </a:r>
          </a:p>
          <a:p>
            <a:r>
              <a:rPr lang="en-US" sz="2400" dirty="0"/>
              <a:t>Plot application</a:t>
            </a:r>
          </a:p>
          <a:p>
            <a:r>
              <a:rPr lang="en-US" sz="2400" dirty="0"/>
              <a:t>Plot map</a:t>
            </a:r>
          </a:p>
          <a:p>
            <a:r>
              <a:rPr lang="en-US" sz="2400" dirty="0"/>
              <a:t>Regular communication templates (e.g., post cards, email templates)</a:t>
            </a:r>
          </a:p>
          <a:p>
            <a:r>
              <a:rPr lang="en-US" sz="2400" dirty="0"/>
              <a:t>Volunteer hour tracking spreadsheet</a:t>
            </a:r>
          </a:p>
          <a:p>
            <a:r>
              <a:rPr lang="en-US" sz="2400" dirty="0"/>
              <a:t>Waiting list</a:t>
            </a:r>
          </a:p>
          <a:p>
            <a:r>
              <a:rPr lang="en-US" sz="2400" dirty="0"/>
              <a:t>Garden meeting minutes or notes</a:t>
            </a:r>
            <a:endParaRPr lang="en-US" sz="5100" dirty="0"/>
          </a:p>
          <a:p>
            <a:endParaRPr lang="en-US" dirty="0"/>
          </a:p>
        </p:txBody>
      </p:sp>
    </p:spTree>
    <p:extLst>
      <p:ext uri="{BB962C8B-B14F-4D97-AF65-F5344CB8AC3E}">
        <p14:creationId xmlns:p14="http://schemas.microsoft.com/office/powerpoint/2010/main" val="206349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financials?</a:t>
            </a:r>
          </a:p>
        </p:txBody>
      </p:sp>
      <p:sp>
        <p:nvSpPr>
          <p:cNvPr id="3" name="Content Placeholder 2"/>
          <p:cNvSpPr>
            <a:spLocks noGrp="1"/>
          </p:cNvSpPr>
          <p:nvPr>
            <p:ph idx="1"/>
          </p:nvPr>
        </p:nvSpPr>
        <p:spPr/>
        <p:txBody>
          <a:bodyPr/>
          <a:lstStyle/>
          <a:p>
            <a:r>
              <a:rPr lang="en-US" dirty="0"/>
              <a:t>Consider having a separate treasurer</a:t>
            </a:r>
          </a:p>
          <a:p>
            <a:r>
              <a:rPr lang="en-US" dirty="0"/>
              <a:t>Make sure you have checks and balances or audit trail</a:t>
            </a:r>
          </a:p>
          <a:p>
            <a:r>
              <a:rPr lang="en-US" dirty="0"/>
              <a:t>Share checking account, debit card, PayPal account information</a:t>
            </a:r>
          </a:p>
          <a:p>
            <a:r>
              <a:rPr lang="en-US" dirty="0"/>
              <a:t>Give and keep receipts for cash transactions</a:t>
            </a:r>
          </a:p>
        </p:txBody>
      </p:sp>
    </p:spTree>
    <p:extLst>
      <p:ext uri="{BB962C8B-B14F-4D97-AF65-F5344CB8AC3E}">
        <p14:creationId xmlns:p14="http://schemas.microsoft.com/office/powerpoint/2010/main" val="385523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Advice for Outgoing and Incoming Leaders</a:t>
            </a:r>
          </a:p>
        </p:txBody>
      </p:sp>
      <p:sp>
        <p:nvSpPr>
          <p:cNvPr id="3" name="Content Placeholder 2"/>
          <p:cNvSpPr>
            <a:spLocks noGrp="1"/>
          </p:cNvSpPr>
          <p:nvPr>
            <p:ph idx="1"/>
          </p:nvPr>
        </p:nvSpPr>
        <p:spPr>
          <a:xfrm>
            <a:off x="1218883" y="1600200"/>
            <a:ext cx="9751060" cy="5029200"/>
          </a:xfrm>
        </p:spPr>
        <p:txBody>
          <a:bodyPr>
            <a:noAutofit/>
          </a:bodyPr>
          <a:lstStyle/>
          <a:p>
            <a:r>
              <a:rPr lang="en-US" dirty="0"/>
              <a:t>Outgoing</a:t>
            </a:r>
          </a:p>
          <a:p>
            <a:pPr lvl="1"/>
            <a:r>
              <a:rPr lang="en-US" sz="2400" dirty="0"/>
              <a:t>If you continue to garden, you need to wean gardeners away from you and to the new leaders. Be polite and know it may take a while.</a:t>
            </a:r>
          </a:p>
          <a:p>
            <a:pPr lvl="1"/>
            <a:r>
              <a:rPr lang="en-US" sz="2400" dirty="0"/>
              <a:t>Be supportive of new leadership</a:t>
            </a:r>
          </a:p>
          <a:p>
            <a:r>
              <a:rPr lang="en-US" dirty="0"/>
              <a:t>Incoming</a:t>
            </a:r>
          </a:p>
          <a:p>
            <a:pPr lvl="1"/>
            <a:r>
              <a:rPr lang="en-US" sz="2400" dirty="0"/>
              <a:t>Have a notebook in your garden bag to document conversations with gardeners</a:t>
            </a:r>
          </a:p>
          <a:p>
            <a:pPr lvl="1"/>
            <a:r>
              <a:rPr lang="en-US" sz="2400" dirty="0"/>
              <a:t>Consider parking car in a hidden location when at the gardens</a:t>
            </a:r>
          </a:p>
          <a:p>
            <a:pPr lvl="1"/>
            <a:r>
              <a:rPr lang="en-US" sz="2400" dirty="0"/>
              <a:t>Network with other garden leaders by joining the Gardens Coalition </a:t>
            </a:r>
          </a:p>
        </p:txBody>
      </p:sp>
    </p:spTree>
    <p:extLst>
      <p:ext uri="{BB962C8B-B14F-4D97-AF65-F5344CB8AC3E}">
        <p14:creationId xmlns:p14="http://schemas.microsoft.com/office/powerpoint/2010/main" val="121817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Rewards of becoming a Garden Leader</a:t>
            </a:r>
          </a:p>
        </p:txBody>
      </p:sp>
      <p:sp>
        <p:nvSpPr>
          <p:cNvPr id="3" name="Content Placeholder 2"/>
          <p:cNvSpPr>
            <a:spLocks noGrp="1"/>
          </p:cNvSpPr>
          <p:nvPr>
            <p:ph idx="1"/>
          </p:nvPr>
        </p:nvSpPr>
        <p:spPr/>
        <p:txBody>
          <a:bodyPr/>
          <a:lstStyle/>
          <a:p>
            <a:r>
              <a:rPr lang="en-US" dirty="0"/>
              <a:t>Easy to get your volunteer hours done</a:t>
            </a:r>
          </a:p>
          <a:p>
            <a:r>
              <a:rPr lang="en-US" dirty="0"/>
              <a:t>Get to interact with a wide variety of people and improve your ‘people’ skills</a:t>
            </a:r>
          </a:p>
          <a:p>
            <a:r>
              <a:rPr lang="en-US" dirty="0"/>
              <a:t>Skills acquired are transferrable to other volunteer or work positions</a:t>
            </a:r>
          </a:p>
          <a:p>
            <a:r>
              <a:rPr lang="en-US" dirty="0"/>
              <a:t>First dibs on stuff left in plots </a:t>
            </a:r>
            <a:r>
              <a:rPr lang="en-US" dirty="0">
                <a:sym typeface="Wingdings" panose="05000000000000000000" pitchFamily="2" charset="2"/>
              </a:rPr>
              <a:t></a:t>
            </a:r>
          </a:p>
          <a:p>
            <a:r>
              <a:rPr lang="en-US" dirty="0">
                <a:sym typeface="Wingdings" panose="05000000000000000000" pitchFamily="2" charset="2"/>
              </a:rPr>
              <a:t>Come to </a:t>
            </a:r>
            <a:r>
              <a:rPr lang="en-US">
                <a:sym typeface="Wingdings" panose="05000000000000000000" pitchFamily="2" charset="2"/>
              </a:rPr>
              <a:t>Summit each year</a:t>
            </a:r>
            <a:endParaRPr lang="en-US" dirty="0"/>
          </a:p>
          <a:p>
            <a:endParaRPr lang="en-US" dirty="0"/>
          </a:p>
        </p:txBody>
      </p:sp>
    </p:spTree>
    <p:extLst>
      <p:ext uri="{BB962C8B-B14F-4D97-AF65-F5344CB8AC3E}">
        <p14:creationId xmlns:p14="http://schemas.microsoft.com/office/powerpoint/2010/main" val="1651059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your experiences with leadership transition?</a:t>
            </a:r>
          </a:p>
        </p:txBody>
      </p:sp>
      <p:sp>
        <p:nvSpPr>
          <p:cNvPr id="3" name="Content Placeholder 2"/>
          <p:cNvSpPr>
            <a:spLocks noGrp="1"/>
          </p:cNvSpPr>
          <p:nvPr>
            <p:ph idx="1"/>
          </p:nvPr>
        </p:nvSpPr>
        <p:spPr/>
        <p:txBody>
          <a:bodyPr/>
          <a:lstStyle/>
          <a:p>
            <a:r>
              <a:rPr lang="en-US" dirty="0"/>
              <a:t>Who has been through a transition?</a:t>
            </a:r>
          </a:p>
          <a:p>
            <a:r>
              <a:rPr lang="en-US" dirty="0"/>
              <a:t>What worked for you?</a:t>
            </a:r>
          </a:p>
        </p:txBody>
      </p:sp>
    </p:spTree>
    <p:extLst>
      <p:ext uri="{BB962C8B-B14F-4D97-AF65-F5344CB8AC3E}">
        <p14:creationId xmlns:p14="http://schemas.microsoft.com/office/powerpoint/2010/main" val="2789480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oking 16x9">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extLst>
    <a:ext uri="{05A4C25C-085E-4340-85A3-A5531E510DB2}">
      <thm15:themeFamily xmlns:thm15="http://schemas.microsoft.com/office/thememl/2012/main" name="Fresh food presentation (widescreen).potx" id="{63DD3034-9CB5-4B6F-BCA0-530A5E267AB2}" vid="{9783A5E3-1DF2-4F3C-8902-0C2EB8A188D6}"/>
    </a:ext>
  </a:extLst>
</a:theme>
</file>

<file path=ppt/theme/theme2.xml><?xml version="1.0" encoding="utf-8"?>
<a:theme xmlns:a="http://schemas.openxmlformats.org/drawingml/2006/main" name="Office Theme">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theme>
</file>

<file path=ppt/theme/theme3.xml><?xml version="1.0" encoding="utf-8"?>
<a:theme xmlns:a="http://schemas.openxmlformats.org/drawingml/2006/main" name="Office Theme">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14945D-DABB-422F-9B28-D299995C92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700CCB-20BA-4760-AB9F-AC3B63ED32E0}">
  <ds:schemaRefs>
    <ds:schemaRef ds:uri="http://schemas.openxmlformats.org/package/2006/metadata/core-properties"/>
    <ds:schemaRef ds:uri="http://purl.org/dc/elements/1.1/"/>
    <ds:schemaRef ds:uri="a4f35948-e619-41b3-aa29-22878b09cfd2"/>
    <ds:schemaRef ds:uri="http://schemas.microsoft.com/office/infopath/2007/PartnerControls"/>
    <ds:schemaRef ds:uri="http://purl.org/dc/terms/"/>
    <ds:schemaRef ds:uri="http://schemas.microsoft.com/office/2006/documentManagement/types"/>
    <ds:schemaRef ds:uri="40262f94-9f35-4ac3-9a90-690165a166b7"/>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308942AA-0721-4324-BC2C-A3CB43F24E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Fresh food presentation (widescreen)</Template>
  <TotalTime>711</TotalTime>
  <Words>1305</Words>
  <Application>Microsoft Office PowerPoint</Application>
  <PresentationFormat>Custom</PresentationFormat>
  <Paragraphs>146</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Constantia</vt:lpstr>
      <vt:lpstr>Wingdings</vt:lpstr>
      <vt:lpstr>Cooking 16x9</vt:lpstr>
      <vt:lpstr>Growing Next Generation Leaders</vt:lpstr>
      <vt:lpstr>Introductions</vt:lpstr>
      <vt:lpstr>Garden Leadership Structure</vt:lpstr>
      <vt:lpstr>Advantages of one leader</vt:lpstr>
      <vt:lpstr>Advantages of multiple leaders</vt:lpstr>
      <vt:lpstr>Break up the work for multiple leaders</vt:lpstr>
      <vt:lpstr>Recruiting new leaders</vt:lpstr>
      <vt:lpstr>What to look for in a leader</vt:lpstr>
      <vt:lpstr>Transition Period</vt:lpstr>
      <vt:lpstr>Garden Records/Documentation</vt:lpstr>
      <vt:lpstr>Examples of Documentation/Records</vt:lpstr>
      <vt:lpstr>What about financials?</vt:lpstr>
      <vt:lpstr>Advice for Outgoing and Incoming Leaders</vt:lpstr>
      <vt:lpstr>Rewards of becoming a Garden Leader</vt:lpstr>
      <vt:lpstr>What are your experiences with leadership transition?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Tools for tackling the Top 10 Pests, Diseases and Weeds in a Community Garden</dc:title>
  <dc:creator>Jill Schneider</dc:creator>
  <cp:lastModifiedBy>Jill Schneider</cp:lastModifiedBy>
  <cp:revision>58</cp:revision>
  <cp:lastPrinted>2017-02-16T18:28:59Z</cp:lastPrinted>
  <dcterms:created xsi:type="dcterms:W3CDTF">2017-01-27T19:14:25Z</dcterms:created>
  <dcterms:modified xsi:type="dcterms:W3CDTF">2017-02-16T20:16:22Z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