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0" r:id="rId2"/>
    <p:sldId id="256" r:id="rId3"/>
    <p:sldId id="272" r:id="rId4"/>
    <p:sldId id="257" r:id="rId5"/>
    <p:sldId id="273" r:id="rId6"/>
    <p:sldId id="274" r:id="rId7"/>
    <p:sldId id="275" r:id="rId8"/>
    <p:sldId id="276" r:id="rId9"/>
    <p:sldId id="258" r:id="rId10"/>
    <p:sldId id="259" r:id="rId11"/>
    <p:sldId id="269" r:id="rId12"/>
    <p:sldId id="270" r:id="rId13"/>
    <p:sldId id="261" r:id="rId14"/>
    <p:sldId id="262" r:id="rId15"/>
    <p:sldId id="263" r:id="rId16"/>
    <p:sldId id="279" r:id="rId17"/>
    <p:sldId id="277" r:id="rId18"/>
    <p:sldId id="281" r:id="rId19"/>
    <p:sldId id="264" r:id="rId20"/>
    <p:sldId id="280" r:id="rId21"/>
    <p:sldId id="282" r:id="rId22"/>
    <p:sldId id="265" r:id="rId23"/>
    <p:sldId id="278" r:id="rId24"/>
    <p:sldId id="266" r:id="rId25"/>
    <p:sldId id="267" r:id="rId26"/>
    <p:sldId id="268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705"/>
  </p:normalViewPr>
  <p:slideViewPr>
    <p:cSldViewPr>
      <p:cViewPr>
        <p:scale>
          <a:sx n="139" d="100"/>
          <a:sy n="139" d="100"/>
        </p:scale>
        <p:origin x="136" y="-7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E5583-1F67-48A2-9B5E-F3B8F12E316F}" type="datetimeFigureOut">
              <a:rPr lang="en-US"/>
              <a:pPr>
                <a:defRPr/>
              </a:pPr>
              <a:t>2/16/17</a:t>
            </a:fld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29CEB-EDAD-41D1-AAC5-C029449CEB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395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434DF-6F1D-4A88-B457-01834CA446C5}" type="datetimeFigureOut">
              <a:rPr lang="en-US"/>
              <a:pPr>
                <a:defRPr/>
              </a:pPr>
              <a:t>2/16/17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CFFDB-B47E-4278-BFD6-7A067CDF8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80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72216-1006-4439-BF4E-952EB30CAD81}" type="datetimeFigureOut">
              <a:rPr lang="en-US"/>
              <a:pPr>
                <a:defRPr/>
              </a:pPr>
              <a:t>2/16/17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D8FB8-BEDF-4B5D-BC9A-B3F45B0C8B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90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72FCD-98B8-4722-AEB3-C990C607C9D3}" type="datetimeFigureOut">
              <a:rPr lang="en-US"/>
              <a:pPr>
                <a:defRPr/>
              </a:pPr>
              <a:t>2/16/17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464CA-0509-4ED0-933F-430D1A022E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29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3AADC-ED40-45D2-82E9-4ABE2C1B4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12A93-C7CD-459A-B7D2-F7931C2BD7D7}" type="datetimeFigureOut">
              <a:rPr lang="en-US"/>
              <a:pPr>
                <a:defRPr/>
              </a:pPr>
              <a:t>2/16/17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5D450-7545-43F5-A0A0-F535578F4829}" type="datetimeFigureOut">
              <a:rPr lang="en-US"/>
              <a:pPr>
                <a:defRPr/>
              </a:pPr>
              <a:t>2/16/17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0D0F9-47A4-4911-A9AC-FE238C89F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93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FA2FE-6465-40C6-867D-21737323B714}" type="datetimeFigureOut">
              <a:rPr lang="en-US"/>
              <a:pPr>
                <a:defRPr/>
              </a:pPr>
              <a:t>2/16/17</a:t>
            </a:fld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99EEB-E20D-4A38-92F3-D99248CD06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26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71F4B-ADAE-4034-B287-32825292BDB6}" type="datetimeFigureOut">
              <a:rPr lang="en-US"/>
              <a:pPr>
                <a:defRPr/>
              </a:pPr>
              <a:t>2/16/17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82D94-F9A5-4026-B484-0BBD16435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34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DFC6C-8E2C-4417-A7FD-C844AF9EBC0D}" type="datetimeFigureOut">
              <a:rPr lang="en-US"/>
              <a:pPr>
                <a:defRPr/>
              </a:pPr>
              <a:t>2/16/17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D265A-DFCE-4D1F-9451-73CDF1A743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13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8091B-37DE-411C-B946-0440406BEEBA}" type="datetimeFigureOut">
              <a:rPr lang="en-US"/>
              <a:pPr>
                <a:defRPr/>
              </a:pPr>
              <a:t>2/16/17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83673-D5B1-4823-ADC2-C591DE980F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10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EDEB3-BADC-4BBB-9B22-D93D3D2FB014}" type="datetimeFigureOut">
              <a:rPr lang="en-US"/>
              <a:pPr>
                <a:defRPr/>
              </a:pPr>
              <a:t>2/16/17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05136-4CA9-4B14-96B0-06E878391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85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7BAE3E-7B96-47E3-9BD7-821FFEA031D1}" type="datetimeFigureOut">
              <a:rPr lang="en-US"/>
              <a:pPr>
                <a:defRPr/>
              </a:pPr>
              <a:t>2/16/17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2F548E-96D6-4D97-A53C-C3C025C6D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16" r:id="rId2"/>
    <p:sldLayoutId id="2147483725" r:id="rId3"/>
    <p:sldLayoutId id="2147483717" r:id="rId4"/>
    <p:sldLayoutId id="2147483726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m/url?sa=i&amp;rct=j&amp;q=&amp;esrc=s&amp;source=images&amp;cd=&amp;cad=rja&amp;uact=8&amp;ved=0ahUKEwicyfPb2IvSAhVG9IMKHet9CUkQjRwIBw&amp;url=http://thesurvivalmom.com/notes-from-a-master-gardener/&amp;psig=AFQjCNHZFEK-hySwMNzrwVpqS8NtB9HKWQ&amp;ust=1487027852891634" TargetMode="External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hyperlink" Target="https://www.google.com/url?sa=i&amp;rct=j&amp;q=&amp;esrc=s&amp;source=images&amp;cd=&amp;cad=rja&amp;uact=8&amp;ved=0ahUKEwjvserm1IvSAhUN84MKHfwsCbIQjRwIBw&amp;url=https://www.portlandoregon.gov/transportation/article/319723&amp;psig=AFQjCNFCxCVTDqnSPOh6E_PrPqw3B0R0Hw&amp;ust=1487026781146944" TargetMode="External"/><Relationship Id="rId5" Type="http://schemas.openxmlformats.org/officeDocument/2006/relationships/image" Target="../media/image8.jpeg"/><Relationship Id="rId6" Type="http://schemas.openxmlformats.org/officeDocument/2006/relationships/hyperlink" Target="http://www.google.com/url?sa=i&amp;rct=j&amp;q=&amp;esrc=s&amp;source=images&amp;cd=&amp;cad=rja&amp;uact=8&amp;ved=0ahUKEwjsp7OO1YvSAhWD2YMKHdudDmkQjRwIBw&amp;url=http://www.mnn.com/your-home/organic-farming-gardening/stories/seedlings-suddenly-wither-away-how-to-avoid-damping-off&amp;psig=AFQjCNH6NrW4Kwh18Gsr3Ty8GvbsMvqIZA&amp;ust=1487026920347442" TargetMode="External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google.com/url?sa=i&amp;rct=j&amp;q=&amp;esrc=s&amp;source=images&amp;cd=&amp;cad=rja&amp;uact=8&amp;ved=0ahUKEwjx14iS1IvSAhXK7YMKHZvKAEAQjRwIBw&amp;url=https://pixabay.com/en/straw-bales-autumn-straw-field-1649854/&amp;psig=AFQjCNHMjgz2G9oKs7hXYICsLoVnh_SOkQ&amp;ust=1487026614389975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hyperlink" Target="http://www.google.com/url?sa=i&amp;rct=j&amp;q=&amp;esrc=s&amp;source=images&amp;cd=&amp;cad=rja&amp;uact=8&amp;ved=0ahUKEwj3-OaKiIzSAhVnwYMKHfjFDHsQjRwIBw&amp;url=http://www.myrecipes.com/recipe/newfangled-peas-carrots&amp;psig=AFQjCNGIq_GVD_tjzsLnk9o2UEmZNQXI6g&amp;ust=1487040594650754" TargetMode="External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m/url?sa=i&amp;rct=j&amp;q=&amp;esrc=s&amp;source=images&amp;cd=&amp;cad=rja&amp;uact=8&amp;ved=0ahUKEwiN6KDZhYzSAhWp44MKHfNnAUUQjRwIBw&amp;url=http://www.no-dig-vegetablegarden.com/companion-planting.html&amp;psig=AFQjCNHqBVCda_5oNHq30xZRpjPOqqozHQ&amp;ust=1487039958231495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m/url?sa=i&amp;rct=j&amp;q=&amp;esrc=s&amp;source=images&amp;cd=&amp;cad=rja&amp;uact=8&amp;ved=0ahUKEwiDtqyOhYzSAhVr9IMKHSR1A5sQjRwIBw&amp;url=http://greeninreallife.blogspot.com/2015/07/ideas-for-home-garden-companion-planting.html&amp;psig=AFQjCNGiatndIP7zWkbWxQRTjkS3De9u3Q&amp;ust=1487039802232413" TargetMode="External"/><Relationship Id="rId3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hyperlink" Target="http://www.google.com/url?sa=i&amp;rct=j&amp;q=&amp;esrc=s&amp;source=images&amp;cd=&amp;cad=rja&amp;uact=8&amp;ved=0ahUKEwjuoIKYx5PSAhWh24MKHZikCggQjRwIBw&amp;url=http://blog.storey.com/2012/12/niki-jabbour-year-of-nonstop-homegrown.html&amp;psig=AFQjCNGE_AmJpsPPQG1aFxJL4D_OsI3JRQ&amp;ust=1487298040525326" TargetMode="External"/><Relationship Id="rId5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google.com/url?sa=i&amp;rct=j&amp;q=&amp;esrc=s&amp;source=imgres&amp;cd=&amp;cad=rja&amp;uact=8&amp;ved=0ahUKEwjtwZ7n3IvSAhUs7oMKHSylBVcQjRwIBw&amp;url=https://www.gardeningknowhow.com/edible/vegetables/carrot/picking-carrots.htm&amp;psig=AFQjCNHjECFmCg4zdG8exOw9u12KwA9pMg&amp;ust=148702898891907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1.png"/><Relationship Id="rId5" Type="http://schemas.openxmlformats.org/officeDocument/2006/relationships/hyperlink" Target="https://www.etsy.com/listing/130595971/personalized-garden-tool-set-hand-trowel" TargetMode="External"/><Relationship Id="rId6" Type="http://schemas.openxmlformats.org/officeDocument/2006/relationships/image" Target="../media/image22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m/url?sa=i&amp;rct=j&amp;q=&amp;esrc=s&amp;source=images&amp;cd=&amp;cad=rja&amp;uact=8&amp;ved=0ahUKEwiFq7TsiYzSAhXi4IMKHQJnD7IQjRwIBw&amp;url=http://www.tomatocasual.com/2008/08/04/organic-tomato-pest-control-101/&amp;psig=AFQjCNGYwhysgc__B6bN5P3Kgo9gLDtS-A&amp;ust=1487040973941651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Relationship Id="rId3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wmf"/><Relationship Id="rId3" Type="http://schemas.openxmlformats.org/officeDocument/2006/relationships/image" Target="../media/image38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hyperlink" Target="https://www.google.com/url?sa=i&amp;rct=j&amp;q=&amp;esrc=s&amp;source=images&amp;cd=&amp;cad=rja&amp;uact=8&amp;ved=0ahUKEwiM_I3eg4zSAhWp3YMKHZfrAzQQjRwIBw&amp;url=https://hilltowntreeandgarden.com/portfolio-hilltown-victory-garden/&amp;psig=AFQjCNHfNa5f5xb9PfMerV6h_14hvAwWNA&amp;ust=1487039195001179" TargetMode="External"/><Relationship Id="rId5" Type="http://schemas.openxmlformats.org/officeDocument/2006/relationships/image" Target="../media/image43.jpeg"/><Relationship Id="rId6" Type="http://schemas.openxmlformats.org/officeDocument/2006/relationships/hyperlink" Target="https://www.google.com/url?sa=i&amp;rct=j&amp;q=&amp;esrc=s&amp;source=images&amp;cd=&amp;cad=rja&amp;uact=8&amp;ved=0ahUKEwiUjcO3hIzSAhUJzoMKHYCjAdQQjRwIBw&amp;url=https://cauldronkitchen.ca/2016/06/30/official-announcement-canning-workshops/&amp;psig=AFQjCNGBrSC3ekYAXwmcrsUaNyvuY5JYJA&amp;ust=1487039516394245" TargetMode="External"/><Relationship Id="rId7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m/url?sa=i&amp;rct=j&amp;q=&amp;esrc=s&amp;source=images&amp;cd=&amp;cad=rja&amp;uact=8&amp;ved=0ahUKEwjB4qOng4zSAhWDz4MKHRBMBnsQjRwIBw&amp;url=http://www.care2.com/greenliving/5-ways-to-preserve-the-summer-harvest.html&amp;psig=AFQjCNHfNa5f5xb9PfMerV6h_14hvAwWNA&amp;ust=1487039195001179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hurdle.com/planning-your-spring-garden" TargetMode="External"/><Relationship Id="rId3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katiegs@gmail.com" TargetMode="External"/><Relationship Id="rId3" Type="http://schemas.openxmlformats.org/officeDocument/2006/relationships/hyperlink" Target="mailto:coordinator@sheboygancommunitygarde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685800" y="2130425"/>
            <a:ext cx="7772400" cy="1470025"/>
          </a:xfrm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altLang="en-US" sz="3800" smtClean="0">
                <a:ln>
                  <a:noFill/>
                </a:ln>
                <a:effectLst/>
              </a:rPr>
              <a:t>Cultivating Successful Gardeners</a:t>
            </a:r>
            <a:br>
              <a:rPr altLang="en-US" sz="3800" smtClean="0">
                <a:ln>
                  <a:noFill/>
                </a:ln>
                <a:effectLst/>
              </a:rPr>
            </a:br>
            <a:endParaRPr altLang="en-US" sz="3800" smtClean="0">
              <a:ln>
                <a:noFill/>
              </a:ln>
              <a:effectLst/>
            </a:endParaRPr>
          </a:p>
        </p:txBody>
      </p:sp>
      <p:sp>
        <p:nvSpPr>
          <p:cNvPr id="5123" name="Rectangle 4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altLang="en-US" sz="1800" smtClean="0"/>
          </a:p>
          <a:p>
            <a:pPr marL="0" indent="0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altLang="en-US" sz="2200" smtClean="0"/>
              <a:t>GARDEN SUMMIT 2017</a:t>
            </a:r>
          </a:p>
          <a:p>
            <a:pPr marL="0" indent="0" algn="ctr"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altLang="en-US" sz="2200" smtClean="0"/>
          </a:p>
          <a:p>
            <a:pPr marL="0" indent="0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altLang="en-US" sz="2200" smtClean="0"/>
              <a:t>Gardens Network</a:t>
            </a:r>
          </a:p>
          <a:p>
            <a:pPr marL="0" indent="0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altLang="en-US" sz="2200" smtClean="0"/>
              <a:t>Dane County and Madison, Wisconsin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altLang="en-US" dirty="0" smtClean="0">
                <a:ln>
                  <a:noFill/>
                </a:ln>
                <a:effectLst/>
              </a:rPr>
              <a:t>Begin a New Gardening Season</a:t>
            </a:r>
          </a:p>
        </p:txBody>
      </p:sp>
      <p:sp>
        <p:nvSpPr>
          <p:cNvPr id="6147" name="Rectangle 7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7239000" cy="4678363"/>
          </a:xfrm>
        </p:spPr>
        <p:txBody>
          <a:bodyPr/>
          <a:lstStyle/>
          <a:p>
            <a:pPr eaLnBrk="1" hangingPunct="1"/>
            <a:endParaRPr lang="en-US" altLang="en-US" sz="2200" smtClean="0"/>
          </a:p>
          <a:p>
            <a:pPr eaLnBrk="1" hangingPunct="1"/>
            <a:r>
              <a:rPr lang="en-US" altLang="en-US" sz="2200" smtClean="0"/>
              <a:t>Provide orientation for returning and new gardeners</a:t>
            </a:r>
          </a:p>
          <a:p>
            <a:pPr eaLnBrk="1" hangingPunct="1"/>
            <a:r>
              <a:rPr lang="en-US" altLang="en-US" sz="2200" smtClean="0"/>
              <a:t>Distribute a Garden Handbook</a:t>
            </a:r>
          </a:p>
          <a:p>
            <a:pPr eaLnBrk="1" hangingPunct="1"/>
            <a:r>
              <a:rPr lang="en-US" altLang="en-US" sz="2200" smtClean="0"/>
              <a:t>Make plot assignments after orientation</a:t>
            </a:r>
          </a:p>
          <a:p>
            <a:pPr eaLnBrk="1" hangingPunct="1"/>
            <a:endParaRPr lang="en-US" altLang="en-US" sz="2200" smtClean="0"/>
          </a:p>
          <a:p>
            <a:pPr eaLnBrk="1" hangingPunct="1">
              <a:buFont typeface="Wingdings 2" pitchFamily="18" charset="2"/>
              <a:buNone/>
            </a:pPr>
            <a:endParaRPr lang="en-US" altLang="en-US" sz="2200" smtClean="0"/>
          </a:p>
          <a:p>
            <a:pPr eaLnBrk="1" hangingPunct="1"/>
            <a:r>
              <a:rPr lang="en-US" altLang="en-US" sz="2200" smtClean="0"/>
              <a:t>Engage Master Gardeners &amp; other mentors</a:t>
            </a:r>
          </a:p>
          <a:p>
            <a:pPr eaLnBrk="1" hangingPunct="1"/>
            <a:r>
              <a:rPr lang="en-US" altLang="en-US" sz="2200" smtClean="0"/>
              <a:t>Hold “How to Get Started” educational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z="2200" smtClean="0"/>
              <a:t>    sessions</a:t>
            </a:r>
          </a:p>
        </p:txBody>
      </p:sp>
      <p:pic>
        <p:nvPicPr>
          <p:cNvPr id="6148" name="Picture 9" descr="Image result for master gardener photos">
            <a:hlinkClick r:id="rId2"/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4600" y="3810000"/>
            <a:ext cx="1755775" cy="24812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1" y="1524000"/>
            <a:ext cx="5257800" cy="4572000"/>
          </a:xfrm>
        </p:spPr>
        <p:txBody>
          <a:bodyPr/>
          <a:lstStyle/>
          <a:p>
            <a:r>
              <a:rPr lang="en-US" sz="2400" dirty="0" smtClean="0"/>
              <a:t>Consider offering a number of orientation sessions at different days/times to accommodate schedules.</a:t>
            </a:r>
            <a:endParaRPr lang="en-US" sz="2400" dirty="0"/>
          </a:p>
          <a:p>
            <a:r>
              <a:rPr lang="en-US" sz="2400" dirty="0" smtClean="0"/>
              <a:t>Use this time to:</a:t>
            </a:r>
          </a:p>
          <a:p>
            <a:pPr lvl="1"/>
            <a:r>
              <a:rPr lang="en-US" sz="1800" dirty="0" smtClean="0"/>
              <a:t>Review Handbook</a:t>
            </a:r>
          </a:p>
          <a:p>
            <a:pPr lvl="1"/>
            <a:r>
              <a:rPr lang="en-US" sz="1800" dirty="0" smtClean="0"/>
              <a:t>Take Supply Orders and Payments</a:t>
            </a:r>
          </a:p>
          <a:p>
            <a:pPr lvl="1"/>
            <a:r>
              <a:rPr lang="en-US" sz="1800" dirty="0" smtClean="0"/>
              <a:t>Collect Incomplete Registration or Demographic Forms</a:t>
            </a:r>
          </a:p>
          <a:p>
            <a:pPr lvl="1"/>
            <a:r>
              <a:rPr lang="en-US" sz="1800" dirty="0" smtClean="0"/>
              <a:t>Initiate Volunteer Sign Up Opportunities</a:t>
            </a:r>
          </a:p>
          <a:p>
            <a:pPr lvl="1"/>
            <a:r>
              <a:rPr lang="en-US" sz="1800" dirty="0" smtClean="0"/>
              <a:t>Educate Gardeners</a:t>
            </a:r>
          </a:p>
          <a:p>
            <a:pPr lvl="1"/>
            <a:r>
              <a:rPr lang="en-US" sz="1800" dirty="0" smtClean="0"/>
              <a:t>Offer Free Seeds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Orientation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468" y="458444"/>
            <a:ext cx="3171701" cy="41045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042463"/>
            <a:ext cx="3276600" cy="217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61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altLang="en-US" smtClean="0">
                <a:ln>
                  <a:noFill/>
                </a:ln>
                <a:effectLst/>
              </a:rPr>
              <a:t>Order Garden Supplies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7315200" cy="4678363"/>
          </a:xfrm>
        </p:spPr>
        <p:txBody>
          <a:bodyPr/>
          <a:lstStyle/>
          <a:p>
            <a:pPr eaLnBrk="1" hangingPunct="1"/>
            <a:r>
              <a:rPr lang="en-US" altLang="en-US" sz="2200" smtClean="0"/>
              <a:t>There are many available resources</a:t>
            </a:r>
          </a:p>
          <a:p>
            <a:pPr eaLnBrk="1" hangingPunct="1"/>
            <a:r>
              <a:rPr lang="en-US" altLang="en-US" sz="2200" smtClean="0"/>
              <a:t>Provide garden supply order forms</a:t>
            </a:r>
          </a:p>
          <a:p>
            <a:pPr eaLnBrk="1" hangingPunct="1"/>
            <a:r>
              <a:rPr lang="en-US" altLang="en-US" sz="2200" smtClean="0"/>
              <a:t>Engage area youth organizations – seedlings</a:t>
            </a:r>
          </a:p>
          <a:p>
            <a:pPr eaLnBrk="1" hangingPunct="1"/>
            <a:r>
              <a:rPr lang="en-US" altLang="en-US" sz="2200" smtClean="0"/>
              <a:t>Provide delivery and distribution</a:t>
            </a:r>
          </a:p>
          <a:p>
            <a:pPr eaLnBrk="1" hangingPunct="1"/>
            <a:endParaRPr lang="en-US" altLang="en-US" sz="2200" smtClean="0"/>
          </a:p>
        </p:txBody>
      </p:sp>
      <p:pic>
        <p:nvPicPr>
          <p:cNvPr id="7172" name="Picture 5" descr="Image result for straw">
            <a:hlinkClick r:id="rId2"/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4495800"/>
            <a:ext cx="2925763" cy="1660525"/>
          </a:xfrm>
        </p:spPr>
      </p:pic>
      <p:pic>
        <p:nvPicPr>
          <p:cNvPr id="7173" name="Picture 8" descr="Image result for compost photos">
            <a:hlinkClick r:id="rId4"/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3886200"/>
            <a:ext cx="3392488" cy="2263775"/>
          </a:xfrm>
        </p:spPr>
      </p:pic>
      <p:pic>
        <p:nvPicPr>
          <p:cNvPr id="7174" name="Picture 11" descr="Image result for seedling photos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962400"/>
            <a:ext cx="252253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/>
              <a:t>Consolidated Order Form</a:t>
            </a:r>
            <a:endParaRPr lang="en-US" sz="2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98" b="14298"/>
          <a:stretch>
            <a:fillRect/>
          </a:stretch>
        </p:blipFill>
        <p:spPr>
          <a:xfrm>
            <a:off x="457200" y="304800"/>
            <a:ext cx="6019800" cy="60198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All supply orders on one form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List the scheduled or expected date for delivery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Offer a Donation option...you may be surprised how many you will receive!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1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 smtClean="0"/>
              <a:t>Straw and/or Hay Mulch</a:t>
            </a:r>
            <a:endParaRPr lang="en-US" sz="4400" b="1" dirty="0"/>
          </a:p>
        </p:txBody>
      </p:sp>
      <p:pic>
        <p:nvPicPr>
          <p:cNvPr id="4" name="Content Placeholder 4" descr="hay bales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" t="-3916" r="32228"/>
          <a:stretch/>
        </p:blipFill>
        <p:spPr>
          <a:xfrm>
            <a:off x="457200" y="1676400"/>
            <a:ext cx="4943382" cy="4572000"/>
          </a:xfrm>
        </p:spPr>
      </p:pic>
      <p:sp>
        <p:nvSpPr>
          <p:cNvPr id="5" name="TextBox 4"/>
          <p:cNvSpPr txBox="1"/>
          <p:nvPr/>
        </p:nvSpPr>
        <p:spPr>
          <a:xfrm>
            <a:off x="5867400" y="2133600"/>
            <a:ext cx="2590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Retains soil moisture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Deters weed growth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Biodegrades for increased soil fertility and improved soil structure.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5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Oats &amp; Peas </a:t>
            </a:r>
          </a:p>
          <a:p>
            <a:pPr algn="ctr"/>
            <a:r>
              <a:rPr lang="en-US" dirty="0" smtClean="0"/>
              <a:t>(Spring &amp; Fall)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 smtClean="0"/>
              <a:t>Cover Crops</a:t>
            </a:r>
            <a:endParaRPr lang="en-US" sz="48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algn="ctr"/>
            <a:r>
              <a:rPr lang="en-US" dirty="0" smtClean="0"/>
              <a:t>Buckwheat</a:t>
            </a:r>
          </a:p>
          <a:p>
            <a:pPr algn="ctr"/>
            <a:r>
              <a:rPr lang="en-US" dirty="0" smtClean="0"/>
              <a:t>(Summer)</a:t>
            </a:r>
            <a:endParaRPr lang="en-US" dirty="0"/>
          </a:p>
        </p:txBody>
      </p:sp>
      <p:pic>
        <p:nvPicPr>
          <p:cNvPr id="9" name="Content Placeholder 6" descr="Oat_Pea Cover Crop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6" r="15746"/>
          <a:stretch>
            <a:fillRect/>
          </a:stretch>
        </p:blipFill>
        <p:spPr>
          <a:xfrm>
            <a:off x="736397" y="2456656"/>
            <a:ext cx="3480206" cy="3403600"/>
          </a:xfrm>
        </p:spPr>
      </p:pic>
      <p:pic>
        <p:nvPicPr>
          <p:cNvPr id="10" name="Content Placeholder 7" descr="buckwheat cover crop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" r="3839"/>
          <a:stretch>
            <a:fillRect/>
          </a:stretch>
        </p:blipFill>
        <p:spPr>
          <a:xfrm>
            <a:off x="4928299" y="2456656"/>
            <a:ext cx="3481577" cy="3403600"/>
          </a:xfrm>
        </p:spPr>
      </p:pic>
    </p:spTree>
    <p:extLst>
      <p:ext uri="{BB962C8B-B14F-4D97-AF65-F5344CB8AC3E}">
        <p14:creationId xmlns:p14="http://schemas.microsoft.com/office/powerpoint/2010/main" val="292674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99" y="2209800"/>
            <a:ext cx="4876800" cy="365603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4267200" cy="2057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Partner with Schools </a:t>
            </a:r>
            <a:r>
              <a:rPr lang="en-US" smtClean="0"/>
              <a:t>or Community Organizations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1111" r="19167" b="25556"/>
          <a:stretch/>
        </p:blipFill>
        <p:spPr>
          <a:xfrm>
            <a:off x="4800600" y="762000"/>
            <a:ext cx="4038600" cy="31534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67400" y="4343400"/>
            <a:ext cx="2667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charset="0"/>
              <a:buChar char="•"/>
            </a:pPr>
            <a:r>
              <a:rPr lang="en-US" dirty="0" smtClean="0"/>
              <a:t>Pick a variety of seedlings that are easy to grow, disease resistant, and well suited to Wisconsin gardens.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5899" y="5865836"/>
            <a:ext cx="5000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Seedling sale with McFarland High School Special Education Department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3254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altLang="en-US" smtClean="0">
                <a:ln>
                  <a:noFill/>
                </a:ln>
                <a:effectLst/>
              </a:rPr>
              <a:t>Organize a Strategic Planting Plan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Know when to plant – frost and soil temperature </a:t>
            </a:r>
          </a:p>
          <a:p>
            <a:pPr lvl="1" eaLnBrk="1" hangingPunct="1"/>
            <a:r>
              <a:rPr lang="en-US" altLang="en-US" smtClean="0"/>
              <a:t>Average last day of spring frost: April 26 – May 2 </a:t>
            </a:r>
          </a:p>
          <a:p>
            <a:pPr lvl="1" eaLnBrk="1" hangingPunct="1"/>
            <a:r>
              <a:rPr lang="en-US" altLang="en-US" smtClean="0"/>
              <a:t>Spring plants – 45F soil temperature</a:t>
            </a:r>
          </a:p>
          <a:p>
            <a:pPr lvl="1" eaLnBrk="1" hangingPunct="1"/>
            <a:r>
              <a:rPr lang="en-US" altLang="en-US" smtClean="0"/>
              <a:t>Summer plants – 60F soil temperature</a:t>
            </a:r>
          </a:p>
          <a:p>
            <a:pPr lvl="1" eaLnBrk="1" hangingPunct="1">
              <a:buFont typeface="Wingdings 2" pitchFamily="18" charset="2"/>
              <a:buNone/>
            </a:pPr>
            <a:endParaRPr lang="en-US" altLang="en-US" smtClean="0"/>
          </a:p>
          <a:p>
            <a:pPr lvl="1" eaLnBrk="1" hangingPunct="1">
              <a:buFont typeface="Wingdings 2" pitchFamily="18" charset="2"/>
              <a:buNone/>
            </a:pPr>
            <a:endParaRPr lang="en-US" altLang="en-US" smtClean="0"/>
          </a:p>
          <a:p>
            <a:pPr eaLnBrk="1" hangingPunct="1"/>
            <a:r>
              <a:rPr lang="en-US" altLang="en-US" smtClean="0"/>
              <a:t>Start seeds indoors based on spring frost date </a:t>
            </a:r>
          </a:p>
          <a:p>
            <a:pPr eaLnBrk="1" hangingPunct="1"/>
            <a:r>
              <a:rPr lang="en-US" altLang="en-US" smtClean="0"/>
              <a:t>Consider days to maturity and harvest cycle </a:t>
            </a:r>
          </a:p>
          <a:p>
            <a:pPr eaLnBrk="1" hangingPunct="1"/>
            <a:r>
              <a:rPr lang="en-US" altLang="en-US" smtClean="0"/>
              <a:t>Select healthy, disease resistant plants</a:t>
            </a:r>
          </a:p>
          <a:p>
            <a:pPr eaLnBrk="1" hangingPunct="1"/>
            <a:r>
              <a:rPr lang="en-US" altLang="en-US" smtClean="0"/>
              <a:t>Improve your soil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altLang="en-US" smtClean="0">
                <a:ln>
                  <a:noFill/>
                </a:ln>
                <a:effectLst/>
              </a:rPr>
              <a:t>Companion Planting works!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4419600" cy="4678363"/>
          </a:xfrm>
        </p:spPr>
        <p:txBody>
          <a:bodyPr/>
          <a:lstStyle/>
          <a:p>
            <a:pPr eaLnBrk="1" hangingPunct="1"/>
            <a:r>
              <a:rPr lang="en-US" altLang="en-US" sz="2200" smtClean="0"/>
              <a:t>Plant location and spacing – support over time</a:t>
            </a:r>
          </a:p>
          <a:p>
            <a:pPr eaLnBrk="1" hangingPunct="1"/>
            <a:r>
              <a:rPr lang="en-US" altLang="en-US" sz="2200" smtClean="0"/>
              <a:t>Plant selection – attract pollinators or ward off pests</a:t>
            </a:r>
          </a:p>
          <a:p>
            <a:pPr eaLnBrk="1" hangingPunct="1"/>
            <a:endParaRPr lang="en-US" altLang="en-US" sz="2200" smtClean="0"/>
          </a:p>
          <a:p>
            <a:pPr eaLnBrk="1" hangingPunct="1"/>
            <a:endParaRPr lang="en-US" altLang="en-US" sz="2200" smtClean="0"/>
          </a:p>
          <a:p>
            <a:pPr eaLnBrk="1" hangingPunct="1"/>
            <a:r>
              <a:rPr lang="en-US" altLang="en-US" sz="2200" smtClean="0"/>
              <a:t>Plant selection – not competing for nutrients</a:t>
            </a:r>
          </a:p>
          <a:p>
            <a:pPr eaLnBrk="1" hangingPunct="1"/>
            <a:r>
              <a:rPr lang="en-US" altLang="en-US" sz="2200" smtClean="0"/>
              <a:t>Target plants – selection and timing</a:t>
            </a:r>
          </a:p>
          <a:p>
            <a:pPr eaLnBrk="1" hangingPunct="1"/>
            <a:endParaRPr lang="en-US" altLang="en-US" sz="2200" smtClean="0"/>
          </a:p>
          <a:p>
            <a:pPr eaLnBrk="1" hangingPunct="1"/>
            <a:endParaRPr lang="en-US" altLang="en-US" sz="2200" smtClean="0"/>
          </a:p>
        </p:txBody>
      </p:sp>
      <p:pic>
        <p:nvPicPr>
          <p:cNvPr id="9220" name="Picture 5" descr="Image result for companion planting photos">
            <a:hlinkClick r:id="rId2"/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1447800"/>
            <a:ext cx="2651125" cy="1984375"/>
          </a:xfrm>
        </p:spPr>
      </p:pic>
      <p:pic>
        <p:nvPicPr>
          <p:cNvPr id="9221" name="Picture 14" descr="Image result for peas and carrots photo">
            <a:hlinkClick r:id="rId4"/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3733800"/>
            <a:ext cx="2432050" cy="24320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Image result for companion planting photo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614363"/>
            <a:ext cx="7953375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5"/>
          <p:cNvSpPr>
            <a:spLocks noGrp="1" noChangeArrowheads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altLang="en-US" smtClean="0">
                <a:ln>
                  <a:noFill/>
                </a:ln>
                <a:effectLst/>
              </a:rPr>
              <a:t>Succession Planting Tips &amp; Timing</a:t>
            </a:r>
          </a:p>
        </p:txBody>
      </p:sp>
      <p:sp>
        <p:nvSpPr>
          <p:cNvPr id="11267" name="Rectangle 8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7239000" cy="4678363"/>
          </a:xfrm>
        </p:spPr>
        <p:txBody>
          <a:bodyPr/>
          <a:lstStyle/>
          <a:p>
            <a:pPr eaLnBrk="1" hangingPunct="1"/>
            <a:r>
              <a:rPr lang="en-US" altLang="en-US" sz="2200" smtClean="0"/>
              <a:t>Over seed and thin by harvesting – beets, carrots</a:t>
            </a:r>
          </a:p>
          <a:p>
            <a:pPr eaLnBrk="1" hangingPunct="1"/>
            <a:r>
              <a:rPr lang="en-US" altLang="en-US" sz="2200" smtClean="0"/>
              <a:t>Infill after early harvests – beans after spinach</a:t>
            </a:r>
          </a:p>
          <a:p>
            <a:pPr eaLnBrk="1" hangingPunct="1"/>
            <a:r>
              <a:rPr lang="en-US" altLang="en-US" sz="2200" smtClean="0"/>
              <a:t>Repeat spring plantings in late summer</a:t>
            </a:r>
          </a:p>
          <a:p>
            <a:pPr eaLnBrk="1" hangingPunct="1"/>
            <a:r>
              <a:rPr lang="en-US" altLang="en-US" sz="2200" smtClean="0"/>
              <a:t>Begin seeds prior to planting in the garden</a:t>
            </a:r>
          </a:p>
          <a:p>
            <a:pPr eaLnBrk="1" hangingPunct="1"/>
            <a:endParaRPr lang="en-US" altLang="en-US" sz="2200" smtClean="0"/>
          </a:p>
        </p:txBody>
      </p:sp>
      <p:pic>
        <p:nvPicPr>
          <p:cNvPr id="11268" name="Picture 4" descr="Image result">
            <a:hlinkClick r:id="rId2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4038600"/>
            <a:ext cx="3263900" cy="2174875"/>
          </a:xfrm>
        </p:spPr>
      </p:pic>
      <p:pic>
        <p:nvPicPr>
          <p:cNvPr id="11269" name="Picture 10" descr="Image result for succession planting photos">
            <a:hlinkClick r:id="rId4"/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4038600"/>
            <a:ext cx="3271838" cy="21764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altLang="en-US" sz="3800" smtClean="0">
                <a:ln>
                  <a:noFill/>
                </a:ln>
                <a:effectLst/>
              </a:rPr>
              <a:t>Mechanical Controls for Disease Prevention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pPr eaLnBrk="1" hangingPunct="1"/>
            <a:r>
              <a:rPr lang="en-US" altLang="en-US" sz="2200" smtClean="0"/>
              <a:t>Plant rotation</a:t>
            </a:r>
          </a:p>
          <a:p>
            <a:pPr eaLnBrk="1" hangingPunct="1"/>
            <a:r>
              <a:rPr lang="en-US" altLang="en-US" sz="2200" smtClean="0"/>
              <a:t>Cover crops improve soil</a:t>
            </a:r>
          </a:p>
          <a:p>
            <a:pPr eaLnBrk="1" hangingPunct="1"/>
            <a:r>
              <a:rPr lang="en-US" altLang="en-US" sz="2200" smtClean="0"/>
              <a:t>Ground cover</a:t>
            </a:r>
          </a:p>
          <a:p>
            <a:pPr eaLnBrk="1" hangingPunct="1"/>
            <a:r>
              <a:rPr lang="en-US" altLang="en-US" sz="2200" smtClean="0"/>
              <a:t>Selective pruning </a:t>
            </a:r>
          </a:p>
          <a:p>
            <a:pPr eaLnBrk="1" hangingPunct="1"/>
            <a:endParaRPr lang="en-US" altLang="en-US" sz="2200" smtClean="0"/>
          </a:p>
          <a:p>
            <a:pPr eaLnBrk="1" hangingPunct="1">
              <a:buFont typeface="Wingdings 2" pitchFamily="18" charset="2"/>
              <a:buNone/>
            </a:pPr>
            <a:endParaRPr lang="en-US" altLang="en-US" sz="2200" smtClean="0"/>
          </a:p>
          <a:p>
            <a:pPr eaLnBrk="1" hangingPunct="1"/>
            <a:r>
              <a:rPr lang="en-US" altLang="en-US" sz="2200" smtClean="0"/>
              <a:t>Garden tool cleaning</a:t>
            </a:r>
          </a:p>
          <a:p>
            <a:pPr eaLnBrk="1" hangingPunct="1"/>
            <a:r>
              <a:rPr lang="en-US" altLang="en-US" sz="2200" smtClean="0"/>
              <a:t>Garden refuse maintenance and compost</a:t>
            </a:r>
          </a:p>
          <a:p>
            <a:pPr eaLnBrk="1" hangingPunct="1"/>
            <a:r>
              <a:rPr lang="en-US" altLang="en-US" sz="2200" smtClean="0"/>
              <a:t>Plant spacing for air circulation</a:t>
            </a:r>
          </a:p>
          <a:p>
            <a:pPr eaLnBrk="1" hangingPunct="1"/>
            <a:endParaRPr lang="en-US" altLang="en-US" sz="2200" smtClean="0"/>
          </a:p>
          <a:p>
            <a:pPr eaLnBrk="1" hangingPunct="1"/>
            <a:endParaRPr lang="en-US" altLang="en-US" sz="2200" smtClean="0"/>
          </a:p>
        </p:txBody>
      </p:sp>
      <p:graphicFrame>
        <p:nvGraphicFramePr>
          <p:cNvPr id="12292" name="Object 6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724400" y="1447800"/>
          <a:ext cx="3363913" cy="187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r:id="rId3" imgW="8380952" imgH="4673016" progId="">
                  <p:embed/>
                </p:oleObj>
              </mc:Choice>
              <mc:Fallback>
                <p:oleObj r:id="rId3" imgW="8380952" imgH="4673016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447800"/>
                        <a:ext cx="3363913" cy="187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93" name="Picture 10" descr="Image result for garden tools photos">
            <a:hlinkClick r:id="rId5"/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3810000"/>
            <a:ext cx="3394075" cy="22621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altLang="en-US" sz="3800" smtClean="0">
                <a:ln>
                  <a:noFill/>
                </a:ln>
                <a:effectLst/>
              </a:rPr>
              <a:t>Use Organic Controls for Pests and Disease as needed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7848600" cy="46783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Time plantings around the growth cycles of pests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Construct physical barriers at base of plant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Large colonies attract beneficial predators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Mechanically remove pests by hand picking</a:t>
            </a:r>
          </a:p>
          <a:p>
            <a:pPr eaLnBrk="1" hangingPunct="1">
              <a:lnSpc>
                <a:spcPct val="80000"/>
              </a:lnSpc>
            </a:pPr>
            <a:endParaRPr lang="en-US" altLang="en-US" sz="2200" dirty="0" smtClean="0"/>
          </a:p>
          <a:p>
            <a:pPr eaLnBrk="1" hangingPunct="1">
              <a:lnSpc>
                <a:spcPct val="80000"/>
              </a:lnSpc>
            </a:pPr>
            <a:endParaRPr lang="en-US" altLang="en-US" sz="2200" dirty="0" smtClean="0"/>
          </a:p>
          <a:p>
            <a:pPr eaLnBrk="1" hangingPunct="1">
              <a:lnSpc>
                <a:spcPct val="80000"/>
              </a:lnSpc>
            </a:pPr>
            <a:endParaRPr lang="en-US" alt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Insecticidal soaps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Diatomaceous earth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Biological deterrents – bacteria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Pyrethrum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Others as approved by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altLang="en-US" sz="2200" dirty="0" smtClean="0"/>
              <a:t>    UW-Extension</a:t>
            </a:r>
          </a:p>
          <a:p>
            <a:pPr eaLnBrk="1" hangingPunct="1">
              <a:lnSpc>
                <a:spcPct val="80000"/>
              </a:lnSpc>
            </a:pPr>
            <a:endParaRPr lang="en-US" altLang="en-US" sz="2200" dirty="0" smtClean="0"/>
          </a:p>
        </p:txBody>
      </p:sp>
      <p:pic>
        <p:nvPicPr>
          <p:cNvPr id="13316" name="Picture 8" descr="Image result for organic pest control photos">
            <a:hlinkClick r:id="rId2"/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3886200"/>
            <a:ext cx="3300413" cy="2343150"/>
          </a:xfrm>
        </p:spPr>
      </p:pic>
      <p:pic>
        <p:nvPicPr>
          <p:cNvPr id="5" name="Content Placeholder 3" descr="OMRI LOGO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500" t="-12853" r="-2514" b="-9355"/>
          <a:stretch/>
        </p:blipFill>
        <p:spPr bwMode="auto">
          <a:xfrm>
            <a:off x="6477000" y="1981200"/>
            <a:ext cx="1649400" cy="1129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altLang="en-US" smtClean="0">
                <a:ln>
                  <a:noFill/>
                </a:ln>
                <a:effectLst/>
              </a:rPr>
              <a:t>Build a Sense of Community</a:t>
            </a:r>
          </a:p>
        </p:txBody>
      </p:sp>
      <p:sp>
        <p:nvSpPr>
          <p:cNvPr id="1433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5334000" cy="4678363"/>
          </a:xfrm>
        </p:spPr>
        <p:txBody>
          <a:bodyPr/>
          <a:lstStyle/>
          <a:p>
            <a:pPr eaLnBrk="1" hangingPunct="1"/>
            <a:r>
              <a:rPr lang="en-US" altLang="en-US" sz="2200" smtClean="0"/>
              <a:t>Publish a Garden Newsletter </a:t>
            </a:r>
          </a:p>
          <a:p>
            <a:pPr eaLnBrk="1" hangingPunct="1"/>
            <a:r>
              <a:rPr lang="en-US" altLang="en-US" sz="2200" smtClean="0"/>
              <a:t>“Help Needed” requests</a:t>
            </a:r>
          </a:p>
          <a:p>
            <a:pPr eaLnBrk="1" hangingPunct="1"/>
            <a:r>
              <a:rPr lang="en-US" altLang="en-US" sz="2200" smtClean="0"/>
              <a:t>Hold Educational Sessions</a:t>
            </a:r>
          </a:p>
          <a:p>
            <a:pPr eaLnBrk="1" hangingPunct="1"/>
            <a:endParaRPr lang="en-US" altLang="en-US" sz="2200" smtClean="0"/>
          </a:p>
          <a:p>
            <a:pPr eaLnBrk="1" hangingPunct="1"/>
            <a:endParaRPr lang="en-US" altLang="en-US" sz="2200" smtClean="0"/>
          </a:p>
          <a:p>
            <a:pPr eaLnBrk="1" hangingPunct="1"/>
            <a:endParaRPr lang="en-US" altLang="en-US" sz="2200" smtClean="0"/>
          </a:p>
          <a:p>
            <a:pPr eaLnBrk="1" hangingPunct="1"/>
            <a:r>
              <a:rPr lang="en-US" altLang="en-US" sz="2200" smtClean="0"/>
              <a:t>City of Madison Flower Program</a:t>
            </a:r>
          </a:p>
          <a:p>
            <a:pPr eaLnBrk="1" hangingPunct="1"/>
            <a:r>
              <a:rPr lang="en-US" altLang="en-US" sz="2200" smtClean="0"/>
              <a:t>Establish a Garden Library</a:t>
            </a:r>
          </a:p>
          <a:p>
            <a:pPr eaLnBrk="1" hangingPunct="1"/>
            <a:r>
              <a:rPr lang="en-US" altLang="en-US" sz="2200" smtClean="0"/>
              <a:t>Connect with Neighborhood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z="2200" smtClean="0"/>
          </a:p>
        </p:txBody>
      </p:sp>
      <p:pic>
        <p:nvPicPr>
          <p:cNvPr id="14340" name="Picture 9" descr="Image result for garden library photos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2209800"/>
            <a:ext cx="2843213" cy="36147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19953"/>
            <a:ext cx="4191000" cy="5423647"/>
          </a:xfrm>
        </p:spPr>
      </p:pic>
      <p:sp>
        <p:nvSpPr>
          <p:cNvPr id="5" name="TextBox 4"/>
          <p:cNvSpPr txBox="1"/>
          <p:nvPr/>
        </p:nvSpPr>
        <p:spPr>
          <a:xfrm>
            <a:off x="5105400" y="1676400"/>
            <a:ext cx="2819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Reach out to your local library branch to arrange for workshops.  UW Extension will partner with libraries and community organizations to offer a wide range of programming.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36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elping Hands Signs.pdf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273"/>
          <a:stretch/>
        </p:blipFill>
        <p:spPr>
          <a:xfrm>
            <a:off x="228600" y="381000"/>
            <a:ext cx="8305800" cy="556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6784"/>
            <a:ext cx="5162758" cy="668121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04800"/>
            <a:ext cx="2324100" cy="2324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91200" y="2895600"/>
            <a:ext cx="2171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Gardeners Need  Help or Guidance?  Connect with Master Gardeners!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39935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altLang="en-US" smtClean="0">
                <a:ln>
                  <a:noFill/>
                </a:ln>
                <a:effectLst/>
              </a:rPr>
              <a:t>Encourage Interactions!</a:t>
            </a:r>
          </a:p>
        </p:txBody>
      </p:sp>
      <p:sp>
        <p:nvSpPr>
          <p:cNvPr id="15363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7772400" cy="4678363"/>
          </a:xfrm>
        </p:spPr>
        <p:txBody>
          <a:bodyPr/>
          <a:lstStyle/>
          <a:p>
            <a:pPr eaLnBrk="1" hangingPunct="1"/>
            <a:r>
              <a:rPr lang="en-US" altLang="en-US" sz="2200" dirty="0" smtClean="0"/>
              <a:t>Identify gardener’s specific interests – pollinator garden, website, photography, etc. – invite participation</a:t>
            </a:r>
          </a:p>
          <a:p>
            <a:pPr eaLnBrk="1" hangingPunct="1"/>
            <a:r>
              <a:rPr lang="en-US" altLang="en-US" sz="2200" dirty="0" smtClean="0"/>
              <a:t>Schedule photo sessions of gardeners’ plantings and garden neighbors – highlight in newsletter and </a:t>
            </a:r>
            <a:r>
              <a:rPr lang="en-US" altLang="en-US" sz="2200" dirty="0" smtClean="0"/>
              <a:t>website</a:t>
            </a:r>
          </a:p>
          <a:p>
            <a:pPr eaLnBrk="1" hangingPunct="1"/>
            <a:r>
              <a:rPr lang="en-US" altLang="en-US" sz="2200" dirty="0" smtClean="0"/>
              <a:t>Reach out to community groups to engage with the garden</a:t>
            </a:r>
            <a:endParaRPr lang="en-US" altLang="en-US" sz="2200" dirty="0" smtClean="0"/>
          </a:p>
          <a:p>
            <a:pPr eaLnBrk="1" hangingPunct="1"/>
            <a:endParaRPr lang="en-US" altLang="en-US" sz="2200" dirty="0" smtClean="0"/>
          </a:p>
          <a:p>
            <a:pPr eaLnBrk="1" hangingPunct="1">
              <a:buFont typeface="Wingdings 2" pitchFamily="18" charset="2"/>
              <a:buNone/>
            </a:pPr>
            <a:endParaRPr lang="en-US" altLang="en-US" sz="2200" dirty="0" smtClean="0"/>
          </a:p>
          <a:p>
            <a:pPr eaLnBrk="1" hangingPunct="1"/>
            <a:r>
              <a:rPr lang="en-US" altLang="en-US" sz="2200" dirty="0" smtClean="0"/>
              <a:t>Hold a Garden Photo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z="2200" dirty="0" smtClean="0"/>
              <a:t>    contest with prizes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z="2200" dirty="0" smtClean="0"/>
          </a:p>
        </p:txBody>
      </p:sp>
      <p:pic>
        <p:nvPicPr>
          <p:cNvPr id="15364" name="Picture 1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3733800"/>
            <a:ext cx="4038600" cy="2576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2255351"/>
            <a:ext cx="3156712" cy="4208949"/>
          </a:xfrm>
        </p:spPr>
      </p:pic>
      <p:pic>
        <p:nvPicPr>
          <p:cNvPr id="5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0" y="316992"/>
            <a:ext cx="4876800" cy="2687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17842"/>
            <a:ext cx="4377379" cy="32830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" y="316992"/>
            <a:ext cx="3124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Foster Gardener Interests &amp; Reach Out to Community Groups to Engage with the Garden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39918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744" y="1066800"/>
            <a:ext cx="3810000" cy="493058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016" y="457200"/>
            <a:ext cx="2513518" cy="3352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659" y="3429000"/>
            <a:ext cx="3276599" cy="327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7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altLang="en-US" smtClean="0">
                <a:ln>
                  <a:noFill/>
                </a:ln>
                <a:effectLst/>
              </a:rPr>
              <a:t>Offer Social Events</a:t>
            </a:r>
          </a:p>
        </p:txBody>
      </p:sp>
      <p:sp>
        <p:nvSpPr>
          <p:cNvPr id="16387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5257800" cy="4678363"/>
          </a:xfrm>
        </p:spPr>
        <p:txBody>
          <a:bodyPr/>
          <a:lstStyle/>
          <a:p>
            <a:pPr eaLnBrk="1" hangingPunct="1"/>
            <a:r>
              <a:rPr lang="en-US" altLang="en-US" sz="2200" smtClean="0"/>
              <a:t>Annual spring and fall meetings</a:t>
            </a:r>
          </a:p>
          <a:p>
            <a:pPr eaLnBrk="1" hangingPunct="1"/>
            <a:r>
              <a:rPr lang="en-US" altLang="en-US" sz="2200" smtClean="0"/>
              <a:t>Solstice celebrations</a:t>
            </a:r>
          </a:p>
          <a:p>
            <a:pPr eaLnBrk="1" hangingPunct="1"/>
            <a:r>
              <a:rPr lang="en-US" altLang="en-US" sz="2200" smtClean="0"/>
              <a:t>Make Music Madison!</a:t>
            </a:r>
          </a:p>
          <a:p>
            <a:pPr eaLnBrk="1" hangingPunct="1"/>
            <a:r>
              <a:rPr lang="en-US" altLang="en-US" sz="2200" smtClean="0"/>
              <a:t>Garden Brunch – after work days</a:t>
            </a:r>
          </a:p>
          <a:p>
            <a:pPr eaLnBrk="1" hangingPunct="1"/>
            <a:endParaRPr lang="en-US" altLang="en-US" sz="2200" smtClean="0"/>
          </a:p>
          <a:p>
            <a:pPr eaLnBrk="1" hangingPunct="1">
              <a:buFont typeface="Wingdings 2" pitchFamily="18" charset="2"/>
              <a:buNone/>
            </a:pPr>
            <a:endParaRPr lang="en-US" altLang="en-US" sz="2200" smtClean="0"/>
          </a:p>
          <a:p>
            <a:pPr eaLnBrk="1" hangingPunct="1"/>
            <a:r>
              <a:rPr lang="en-US" altLang="en-US" sz="2200" smtClean="0"/>
              <a:t>Open House – gardeners, neighbors, gardening advocates, etc.</a:t>
            </a:r>
          </a:p>
          <a:p>
            <a:pPr eaLnBrk="1" hangingPunct="1"/>
            <a:r>
              <a:rPr lang="en-US" altLang="en-US" sz="2200" smtClean="0"/>
              <a:t>Area school tours and volunteers</a:t>
            </a:r>
          </a:p>
        </p:txBody>
      </p:sp>
      <p:pic>
        <p:nvPicPr>
          <p:cNvPr id="16388" name="Picture 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3810000"/>
            <a:ext cx="1701800" cy="2262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0" y="685800"/>
            <a:ext cx="2439988" cy="2676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5004955" cy="6477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208" y="152400"/>
            <a:ext cx="3613991" cy="3124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197" y="3332019"/>
            <a:ext cx="2202011" cy="330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073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altLang="en-US" smtClean="0">
                <a:ln>
                  <a:noFill/>
                </a:ln>
                <a:effectLst/>
              </a:rPr>
              <a:t>Harvest and Preserve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pPr eaLnBrk="1" hangingPunct="1"/>
            <a:r>
              <a:rPr lang="en-US" altLang="en-US" sz="2200" smtClean="0"/>
              <a:t>All season long</a:t>
            </a:r>
          </a:p>
          <a:p>
            <a:pPr eaLnBrk="1" hangingPunct="1"/>
            <a:r>
              <a:rPr lang="en-US" altLang="en-US" sz="2200" smtClean="0"/>
              <a:t>Workshops</a:t>
            </a:r>
          </a:p>
        </p:txBody>
      </p:sp>
      <p:sp>
        <p:nvSpPr>
          <p:cNvPr id="17412" name="AutoShape 8" descr="Image result for summer harvest photos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3" name="AutoShape 10" descr="Image result for summer harvest photos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7414" name="Picture 19" descr="Image result for summer harvest photos">
            <a:hlinkClick r:id="rId2"/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1524000"/>
            <a:ext cx="2852738" cy="1720850"/>
          </a:xfrm>
        </p:spPr>
      </p:pic>
      <p:pic>
        <p:nvPicPr>
          <p:cNvPr id="17415" name="Picture 22" descr="Related imag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0"/>
            <a:ext cx="3227388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AutoShape 25" descr="Image result for canning photos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7417" name="Picture 27" descr="Image result for canning photos">
            <a:hlinkClick r:id="rId6"/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3733800"/>
            <a:ext cx="3043238" cy="248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altLang="en-US" smtClean="0">
                <a:ln>
                  <a:noFill/>
                </a:ln>
                <a:effectLst/>
              </a:rPr>
              <a:t>Celebrate a Successful Season</a:t>
            </a:r>
          </a:p>
        </p:txBody>
      </p:sp>
      <p:sp>
        <p:nvSpPr>
          <p:cNvPr id="1843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7239000" cy="4678363"/>
          </a:xfrm>
        </p:spPr>
        <p:txBody>
          <a:bodyPr/>
          <a:lstStyle/>
          <a:p>
            <a:pPr eaLnBrk="1" hangingPunct="1"/>
            <a:r>
              <a:rPr lang="en-US" altLang="en-US" sz="2200" smtClean="0"/>
              <a:t>Fall meeting – all gardeners</a:t>
            </a:r>
          </a:p>
          <a:p>
            <a:pPr eaLnBrk="1" hangingPunct="1"/>
            <a:r>
              <a:rPr lang="en-US" altLang="en-US" sz="2200" smtClean="0"/>
              <a:t>Elections of new garden officers</a:t>
            </a:r>
          </a:p>
          <a:p>
            <a:pPr eaLnBrk="1" hangingPunct="1"/>
            <a:r>
              <a:rPr lang="en-US" altLang="en-US" sz="2200" smtClean="0"/>
              <a:t>Review of the season: what worked – what did not!</a:t>
            </a:r>
          </a:p>
          <a:p>
            <a:pPr eaLnBrk="1" hangingPunct="1"/>
            <a:r>
              <a:rPr lang="en-US" altLang="en-US" sz="2200" smtClean="0"/>
              <a:t>Suggestions for next year – equipment, communication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z="2200" smtClean="0"/>
          </a:p>
        </p:txBody>
      </p:sp>
      <p:pic>
        <p:nvPicPr>
          <p:cNvPr id="18436" name="Picture 17" descr="Image result for planning for spring photo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00"/>
            <a:ext cx="5229225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altLang="en-US" smtClean="0">
                <a:ln>
                  <a:noFill/>
                </a:ln>
                <a:effectLst/>
              </a:rPr>
              <a:t>Questions?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Katie Gletty-Syoen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	</a:t>
            </a:r>
            <a:r>
              <a:rPr lang="en-US" altLang="en-US" smtClean="0">
                <a:hlinkClick r:id="rId2"/>
              </a:rPr>
              <a:t>katiegs@gmail.com</a:t>
            </a:r>
            <a:endParaRPr lang="en-US" altLang="en-US" smtClean="0"/>
          </a:p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Cindy Statz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   </a:t>
            </a:r>
            <a:r>
              <a:rPr lang="en-US" altLang="en-US" smtClean="0">
                <a:hlinkClick r:id="rId3"/>
              </a:rPr>
              <a:t>coordinator@sheboygancommunitygarden.org</a:t>
            </a:r>
            <a:endParaRPr lang="en-US" altLang="en-US" smtClean="0"/>
          </a:p>
          <a:p>
            <a:pPr eaLnBrk="1" hangingPunct="1">
              <a:buFont typeface="Wingdings 2" pitchFamily="18" charset="2"/>
              <a:buNone/>
            </a:pPr>
            <a:endParaRPr lang="en-US" altLang="en-US" smtClean="0"/>
          </a:p>
          <a:p>
            <a:pPr eaLnBrk="1" hangingPunct="1">
              <a:buFont typeface="Wingdings 2" pitchFamily="18" charset="2"/>
              <a:buNone/>
            </a:pPr>
            <a:endParaRPr lang="en-US" altLang="en-US" smtClean="0"/>
          </a:p>
          <a:p>
            <a:pPr eaLnBrk="1" hangingPunct="1">
              <a:buFont typeface="Wingdings 2" pitchFamily="18" charset="2"/>
              <a:buNone/>
            </a:pPr>
            <a:r>
              <a:rPr lang="en-US" altLang="en-US" smtClean="0"/>
              <a:t>Note: Gardening resources abound.  Many photos included in this presentation were selected online.  Sources are available upon request.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1500</TotalTime>
  <Words>649</Words>
  <Application>Microsoft Macintosh PowerPoint</Application>
  <PresentationFormat>On-screen Show (4:3)</PresentationFormat>
  <Paragraphs>139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Constantia</vt:lpstr>
      <vt:lpstr>Wingdings 2</vt:lpstr>
      <vt:lpstr>Arial</vt:lpstr>
      <vt:lpstr>Paper</vt:lpstr>
      <vt:lpstr>Cultivating Successful Gardeners </vt:lpstr>
      <vt:lpstr>Begin a New Gardening Season</vt:lpstr>
      <vt:lpstr>Orientation </vt:lpstr>
      <vt:lpstr>Order Garden Supplies</vt:lpstr>
      <vt:lpstr>Consolidated Order Form</vt:lpstr>
      <vt:lpstr>Straw and/or Hay Mulch</vt:lpstr>
      <vt:lpstr>Cover Crops</vt:lpstr>
      <vt:lpstr>Partner with Schools or Community Organizations</vt:lpstr>
      <vt:lpstr>Organize a Strategic Planting Plan</vt:lpstr>
      <vt:lpstr>Companion Planting works!</vt:lpstr>
      <vt:lpstr>PowerPoint Presentation</vt:lpstr>
      <vt:lpstr>Succession Planting Tips &amp; Timing</vt:lpstr>
      <vt:lpstr>Mechanical Controls for Disease Prevention</vt:lpstr>
      <vt:lpstr>Use Organic Controls for Pests and Disease as needed</vt:lpstr>
      <vt:lpstr>Build a Sense of Community</vt:lpstr>
      <vt:lpstr>PowerPoint Presentation</vt:lpstr>
      <vt:lpstr>PowerPoint Presentation</vt:lpstr>
      <vt:lpstr>PowerPoint Presentation</vt:lpstr>
      <vt:lpstr>Encourage Interactions!</vt:lpstr>
      <vt:lpstr>PowerPoint Presentation</vt:lpstr>
      <vt:lpstr>PowerPoint Presentation</vt:lpstr>
      <vt:lpstr>Offer Social Events</vt:lpstr>
      <vt:lpstr>PowerPoint Presentation</vt:lpstr>
      <vt:lpstr>Harvest and Preserve</vt:lpstr>
      <vt:lpstr>Celebrate a Successful Season</vt:lpstr>
      <vt:lpstr>Questions?</vt:lpstr>
    </vt:vector>
  </TitlesOfParts>
  <Company>AIMS - University of Wisconsin - Madison</Company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Katie Gletty-Syoen</cp:lastModifiedBy>
  <cp:revision>59</cp:revision>
  <dcterms:created xsi:type="dcterms:W3CDTF">2017-02-09T15:45:49Z</dcterms:created>
  <dcterms:modified xsi:type="dcterms:W3CDTF">2017-02-16T22:40:44Z</dcterms:modified>
</cp:coreProperties>
</file>