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6" r:id="rId2"/>
    <p:sldId id="258" r:id="rId3"/>
    <p:sldId id="259" r:id="rId4"/>
    <p:sldId id="260" r:id="rId5"/>
    <p:sldId id="306" r:id="rId6"/>
    <p:sldId id="307" r:id="rId7"/>
    <p:sldId id="308" r:id="rId8"/>
    <p:sldId id="309" r:id="rId9"/>
    <p:sldId id="266" r:id="rId10"/>
    <p:sldId id="267" r:id="rId11"/>
    <p:sldId id="268" r:id="rId12"/>
    <p:sldId id="343" r:id="rId13"/>
    <p:sldId id="313" r:id="rId14"/>
    <p:sldId id="269" r:id="rId15"/>
    <p:sldId id="265" r:id="rId16"/>
    <p:sldId id="274"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41" r:id="rId30"/>
    <p:sldId id="342" r:id="rId31"/>
    <p:sldId id="332" r:id="rId32"/>
    <p:sldId id="278" r:id="rId33"/>
    <p:sldId id="333" r:id="rId34"/>
    <p:sldId id="334" r:id="rId35"/>
    <p:sldId id="335" r:id="rId36"/>
    <p:sldId id="336" r:id="rId37"/>
    <p:sldId id="337" r:id="rId38"/>
    <p:sldId id="338" r:id="rId39"/>
    <p:sldId id="339" r:id="rId40"/>
    <p:sldId id="273" r:id="rId41"/>
    <p:sldId id="275" r:id="rId42"/>
    <p:sldId id="283" r:id="rId43"/>
    <p:sldId id="28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03"/>
    <p:restoredTop sz="94634"/>
  </p:normalViewPr>
  <p:slideViewPr>
    <p:cSldViewPr snapToGrid="0" snapToObjects="1">
      <p:cViewPr>
        <p:scale>
          <a:sx n="74" d="100"/>
          <a:sy n="74" d="100"/>
        </p:scale>
        <p:origin x="216" y="624"/>
      </p:cViewPr>
      <p:guideLst/>
    </p:cSldViewPr>
  </p:slideViewPr>
  <p:notesTextViewPr>
    <p:cViewPr>
      <p:scale>
        <a:sx n="1" d="1"/>
        <a:sy n="1" d="1"/>
      </p:scale>
      <p:origin x="0" y="0"/>
    </p:cViewPr>
  </p:notesTextViewPr>
  <p:sorterViewPr>
    <p:cViewPr>
      <p:scale>
        <a:sx n="91" d="100"/>
        <a:sy n="9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eg"/><Relationship Id="rId1" Type="http://schemas.openxmlformats.org/officeDocument/2006/relationships/image" Target="../media/image19.jpg"/></Relationships>
</file>

<file path=ppt/diagrams/_rels/drawing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eg"/><Relationship Id="rId1" Type="http://schemas.openxmlformats.org/officeDocument/2006/relationships/image" Target="../media/image19.jp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669A61-098A-41F1-95AD-C7333F78D27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11549A5-2ED0-44E3-83F7-FF0AC9C4ADA8}">
      <dgm:prSet/>
      <dgm:spPr/>
      <dgm:t>
        <a:bodyPr/>
        <a:lstStyle/>
        <a:p>
          <a:r>
            <a:rPr lang="en-US"/>
            <a:t>Bin</a:t>
          </a:r>
        </a:p>
      </dgm:t>
    </dgm:pt>
    <dgm:pt modelId="{B840BEB1-E61D-4CFA-AD4A-A3F5259969FD}" type="parTrans" cxnId="{981D3DCD-7317-48D7-AE8A-7C1181CD2C89}">
      <dgm:prSet/>
      <dgm:spPr/>
      <dgm:t>
        <a:bodyPr/>
        <a:lstStyle/>
        <a:p>
          <a:endParaRPr lang="en-US"/>
        </a:p>
      </dgm:t>
    </dgm:pt>
    <dgm:pt modelId="{23FA0355-F8DA-450A-B59E-B64E07408B48}" type="sibTrans" cxnId="{981D3DCD-7317-48D7-AE8A-7C1181CD2C89}">
      <dgm:prSet/>
      <dgm:spPr/>
      <dgm:t>
        <a:bodyPr/>
        <a:lstStyle/>
        <a:p>
          <a:endParaRPr lang="en-US"/>
        </a:p>
      </dgm:t>
    </dgm:pt>
    <dgm:pt modelId="{F4E67FEF-9FF4-49C5-A198-9B305D0392AF}">
      <dgm:prSet/>
      <dgm:spPr/>
      <dgm:t>
        <a:bodyPr/>
        <a:lstStyle/>
        <a:p>
          <a:r>
            <a:rPr lang="en-US"/>
            <a:t>Lasagna composting</a:t>
          </a:r>
        </a:p>
      </dgm:t>
    </dgm:pt>
    <dgm:pt modelId="{06B0CD34-FA0D-4940-B3F0-2B041F37EA36}" type="parTrans" cxnId="{AC81F5AA-1849-4BFA-A8C0-8F1EDFA3F62B}">
      <dgm:prSet/>
      <dgm:spPr/>
      <dgm:t>
        <a:bodyPr/>
        <a:lstStyle/>
        <a:p>
          <a:endParaRPr lang="en-US"/>
        </a:p>
      </dgm:t>
    </dgm:pt>
    <dgm:pt modelId="{ACCE262A-D2D9-49EA-9552-5C22BD3D3DD9}" type="sibTrans" cxnId="{AC81F5AA-1849-4BFA-A8C0-8F1EDFA3F62B}">
      <dgm:prSet/>
      <dgm:spPr/>
      <dgm:t>
        <a:bodyPr/>
        <a:lstStyle/>
        <a:p>
          <a:endParaRPr lang="en-US"/>
        </a:p>
      </dgm:t>
    </dgm:pt>
    <dgm:pt modelId="{B613ECBB-225F-4331-AC34-B1E76303CB9F}">
      <dgm:prSet/>
      <dgm:spPr/>
      <dgm:t>
        <a:bodyPr/>
        <a:lstStyle/>
        <a:p>
          <a:r>
            <a:rPr lang="en-US" dirty="0"/>
            <a:t>Trench</a:t>
          </a:r>
        </a:p>
      </dgm:t>
    </dgm:pt>
    <dgm:pt modelId="{AA17C44A-A555-4EAF-8161-ED2DF34BCE5D}" type="sibTrans" cxnId="{D48AA947-0DB7-4E0B-959E-6FD64D076941}">
      <dgm:prSet/>
      <dgm:spPr/>
      <dgm:t>
        <a:bodyPr/>
        <a:lstStyle/>
        <a:p>
          <a:endParaRPr lang="en-US"/>
        </a:p>
      </dgm:t>
    </dgm:pt>
    <dgm:pt modelId="{6220B12C-9C53-4A10-A33A-EAE4A00CF3B5}" type="parTrans" cxnId="{D48AA947-0DB7-4E0B-959E-6FD64D076941}">
      <dgm:prSet/>
      <dgm:spPr/>
      <dgm:t>
        <a:bodyPr/>
        <a:lstStyle/>
        <a:p>
          <a:endParaRPr lang="en-US"/>
        </a:p>
      </dgm:t>
    </dgm:pt>
    <dgm:pt modelId="{D4161D3A-1097-438C-9F70-B495B2F388B0}" type="pres">
      <dgm:prSet presAssocID="{42669A61-098A-41F1-95AD-C7333F78D27F}" presName="root" presStyleCnt="0">
        <dgm:presLayoutVars>
          <dgm:dir/>
          <dgm:resizeHandles val="exact"/>
        </dgm:presLayoutVars>
      </dgm:prSet>
      <dgm:spPr/>
    </dgm:pt>
    <dgm:pt modelId="{2223D6E7-6EC3-4646-B39F-68F63289637C}" type="pres">
      <dgm:prSet presAssocID="{111549A5-2ED0-44E3-83F7-FF0AC9C4ADA8}" presName="compNode" presStyleCnt="0"/>
      <dgm:spPr/>
    </dgm:pt>
    <dgm:pt modelId="{2CEC8273-306B-48A9-B73B-FEEBF9AB891D}" type="pres">
      <dgm:prSet presAssocID="{111549A5-2ED0-44E3-83F7-FF0AC9C4ADA8}" presName="bgRect" presStyleLbl="bgShp" presStyleIdx="0" presStyleCnt="3"/>
      <dgm:spPr/>
    </dgm:pt>
    <dgm:pt modelId="{312331EE-6BE8-48F3-83B3-E0FFB740F6DE}" type="pres">
      <dgm:prSet presAssocID="{111549A5-2ED0-44E3-83F7-FF0AC9C4ADA8}" presName="iconRect" presStyleLbl="node1" presStyleIdx="0" presStyleCnt="3" custScaleX="129020" custScaleY="18897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dgm:spPr>
    </dgm:pt>
    <dgm:pt modelId="{69B643A0-822B-4C2F-BF0F-79702B19C574}" type="pres">
      <dgm:prSet presAssocID="{111549A5-2ED0-44E3-83F7-FF0AC9C4ADA8}" presName="spaceRect" presStyleCnt="0"/>
      <dgm:spPr/>
    </dgm:pt>
    <dgm:pt modelId="{A9AF78A6-57F5-4855-A9CF-01BD67BA4A3F}" type="pres">
      <dgm:prSet presAssocID="{111549A5-2ED0-44E3-83F7-FF0AC9C4ADA8}" presName="parTx" presStyleLbl="revTx" presStyleIdx="0" presStyleCnt="3">
        <dgm:presLayoutVars>
          <dgm:chMax val="0"/>
          <dgm:chPref val="0"/>
        </dgm:presLayoutVars>
      </dgm:prSet>
      <dgm:spPr/>
    </dgm:pt>
    <dgm:pt modelId="{8522B8D2-F1F3-486E-9EDB-26DCA6C55AB2}" type="pres">
      <dgm:prSet presAssocID="{23FA0355-F8DA-450A-B59E-B64E07408B48}" presName="sibTrans" presStyleCnt="0"/>
      <dgm:spPr/>
    </dgm:pt>
    <dgm:pt modelId="{4876D272-DAEE-4193-A815-F69CD11A755C}" type="pres">
      <dgm:prSet presAssocID="{B613ECBB-225F-4331-AC34-B1E76303CB9F}" presName="compNode" presStyleCnt="0"/>
      <dgm:spPr/>
    </dgm:pt>
    <dgm:pt modelId="{4C133776-B5BF-42E6-BBBE-D1C750F859C3}" type="pres">
      <dgm:prSet presAssocID="{B613ECBB-225F-4331-AC34-B1E76303CB9F}" presName="bgRect" presStyleLbl="bgShp" presStyleIdx="1" presStyleCnt="3"/>
      <dgm:spPr/>
    </dgm:pt>
    <dgm:pt modelId="{2BA9935E-55F1-4F72-8286-ED70E769AB9B}" type="pres">
      <dgm:prSet presAssocID="{B613ECBB-225F-4331-AC34-B1E76303CB9F}" presName="iconRect" presStyleLbl="node1" presStyleIdx="1" presStyleCnt="3" custScaleX="162454" custScaleY="183127"/>
      <dgm:spPr>
        <a:blipFill>
          <a:blip xmlns:r="http://schemas.openxmlformats.org/officeDocument/2006/relationships" r:embed="rId2"/>
          <a:srcRect/>
          <a:stretch>
            <a:fillRect l="-18000" r="-18000"/>
          </a:stretch>
        </a:blipFill>
        <a:ln>
          <a:noFill/>
        </a:ln>
      </dgm:spPr>
    </dgm:pt>
    <dgm:pt modelId="{10779A1C-5A46-4E86-8624-49FE073626E8}" type="pres">
      <dgm:prSet presAssocID="{B613ECBB-225F-4331-AC34-B1E76303CB9F}" presName="spaceRect" presStyleCnt="0"/>
      <dgm:spPr/>
    </dgm:pt>
    <dgm:pt modelId="{FF62B5C6-AFAD-4FB4-B5B4-157E8D3188BB}" type="pres">
      <dgm:prSet presAssocID="{B613ECBB-225F-4331-AC34-B1E76303CB9F}" presName="parTx" presStyleLbl="revTx" presStyleIdx="1" presStyleCnt="3">
        <dgm:presLayoutVars>
          <dgm:chMax val="0"/>
          <dgm:chPref val="0"/>
        </dgm:presLayoutVars>
      </dgm:prSet>
      <dgm:spPr/>
    </dgm:pt>
    <dgm:pt modelId="{22C7D31A-5714-44C9-A07A-FA12B316200A}" type="pres">
      <dgm:prSet presAssocID="{AA17C44A-A555-4EAF-8161-ED2DF34BCE5D}" presName="sibTrans" presStyleCnt="0"/>
      <dgm:spPr/>
    </dgm:pt>
    <dgm:pt modelId="{57BD67FA-3B3E-4775-B299-D4C81528C42F}" type="pres">
      <dgm:prSet presAssocID="{F4E67FEF-9FF4-49C5-A198-9B305D0392AF}" presName="compNode" presStyleCnt="0"/>
      <dgm:spPr/>
    </dgm:pt>
    <dgm:pt modelId="{F4A1CC58-B891-4CE5-9071-6F28189ED44D}" type="pres">
      <dgm:prSet presAssocID="{F4E67FEF-9FF4-49C5-A198-9B305D0392AF}" presName="bgRect" presStyleLbl="bgShp" presStyleIdx="2" presStyleCnt="3"/>
      <dgm:spPr/>
    </dgm:pt>
    <dgm:pt modelId="{86188222-E4D0-4517-80F1-D59B82CBD6F3}" type="pres">
      <dgm:prSet presAssocID="{F4E67FEF-9FF4-49C5-A198-9B305D0392AF}" presName="iconRect" presStyleLbl="node1" presStyleIdx="2" presStyleCnt="3" custScaleX="190764" custScaleY="201692"/>
      <dgm:spPr>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a:ln>
          <a:noFill/>
        </a:ln>
      </dgm:spPr>
    </dgm:pt>
    <dgm:pt modelId="{3F388380-E015-405A-9C26-0BF56BD51E0B}" type="pres">
      <dgm:prSet presAssocID="{F4E67FEF-9FF4-49C5-A198-9B305D0392AF}" presName="spaceRect" presStyleCnt="0"/>
      <dgm:spPr/>
    </dgm:pt>
    <dgm:pt modelId="{8C309EE8-8C1B-43A4-9B0D-8D2CBDDE2746}" type="pres">
      <dgm:prSet presAssocID="{F4E67FEF-9FF4-49C5-A198-9B305D0392AF}" presName="parTx" presStyleLbl="revTx" presStyleIdx="2" presStyleCnt="3">
        <dgm:presLayoutVars>
          <dgm:chMax val="0"/>
          <dgm:chPref val="0"/>
        </dgm:presLayoutVars>
      </dgm:prSet>
      <dgm:spPr/>
    </dgm:pt>
  </dgm:ptLst>
  <dgm:cxnLst>
    <dgm:cxn modelId="{D48AA947-0DB7-4E0B-959E-6FD64D076941}" srcId="{42669A61-098A-41F1-95AD-C7333F78D27F}" destId="{B613ECBB-225F-4331-AC34-B1E76303CB9F}" srcOrd="1" destOrd="0" parTransId="{6220B12C-9C53-4A10-A33A-EAE4A00CF3B5}" sibTransId="{AA17C44A-A555-4EAF-8161-ED2DF34BCE5D}"/>
    <dgm:cxn modelId="{B91D2059-E661-4991-8361-4E71024F4CF8}" type="presOf" srcId="{B613ECBB-225F-4331-AC34-B1E76303CB9F}" destId="{FF62B5C6-AFAD-4FB4-B5B4-157E8D3188BB}" srcOrd="0" destOrd="0" presId="urn:microsoft.com/office/officeart/2018/2/layout/IconVerticalSolidList"/>
    <dgm:cxn modelId="{F604D65A-2A77-48DD-A130-4906B441F528}" type="presOf" srcId="{111549A5-2ED0-44E3-83F7-FF0AC9C4ADA8}" destId="{A9AF78A6-57F5-4855-A9CF-01BD67BA4A3F}" srcOrd="0" destOrd="0" presId="urn:microsoft.com/office/officeart/2018/2/layout/IconVerticalSolidList"/>
    <dgm:cxn modelId="{7B09BF8C-4E18-4E97-BB27-1EC7ABF4E839}" type="presOf" srcId="{F4E67FEF-9FF4-49C5-A198-9B305D0392AF}" destId="{8C309EE8-8C1B-43A4-9B0D-8D2CBDDE2746}" srcOrd="0" destOrd="0" presId="urn:microsoft.com/office/officeart/2018/2/layout/IconVerticalSolidList"/>
    <dgm:cxn modelId="{AC81F5AA-1849-4BFA-A8C0-8F1EDFA3F62B}" srcId="{42669A61-098A-41F1-95AD-C7333F78D27F}" destId="{F4E67FEF-9FF4-49C5-A198-9B305D0392AF}" srcOrd="2" destOrd="0" parTransId="{06B0CD34-FA0D-4940-B3F0-2B041F37EA36}" sibTransId="{ACCE262A-D2D9-49EA-9552-5C22BD3D3DD9}"/>
    <dgm:cxn modelId="{889B1EBB-C40E-497D-AA33-9F5DD3B30C2E}" type="presOf" srcId="{42669A61-098A-41F1-95AD-C7333F78D27F}" destId="{D4161D3A-1097-438C-9F70-B495B2F388B0}" srcOrd="0" destOrd="0" presId="urn:microsoft.com/office/officeart/2018/2/layout/IconVerticalSolidList"/>
    <dgm:cxn modelId="{981D3DCD-7317-48D7-AE8A-7C1181CD2C89}" srcId="{42669A61-098A-41F1-95AD-C7333F78D27F}" destId="{111549A5-2ED0-44E3-83F7-FF0AC9C4ADA8}" srcOrd="0" destOrd="0" parTransId="{B840BEB1-E61D-4CFA-AD4A-A3F5259969FD}" sibTransId="{23FA0355-F8DA-450A-B59E-B64E07408B48}"/>
    <dgm:cxn modelId="{29B3E1F0-213D-4E6D-8FE2-BC67DA9EF366}" type="presParOf" srcId="{D4161D3A-1097-438C-9F70-B495B2F388B0}" destId="{2223D6E7-6EC3-4646-B39F-68F63289637C}" srcOrd="0" destOrd="0" presId="urn:microsoft.com/office/officeart/2018/2/layout/IconVerticalSolidList"/>
    <dgm:cxn modelId="{ABA3D55B-D9BF-49D3-8CE7-D9DD4CCD9B08}" type="presParOf" srcId="{2223D6E7-6EC3-4646-B39F-68F63289637C}" destId="{2CEC8273-306B-48A9-B73B-FEEBF9AB891D}" srcOrd="0" destOrd="0" presId="urn:microsoft.com/office/officeart/2018/2/layout/IconVerticalSolidList"/>
    <dgm:cxn modelId="{2E6FFC73-2DDA-4EA4-9E54-48BBF6AC987E}" type="presParOf" srcId="{2223D6E7-6EC3-4646-B39F-68F63289637C}" destId="{312331EE-6BE8-48F3-83B3-E0FFB740F6DE}" srcOrd="1" destOrd="0" presId="urn:microsoft.com/office/officeart/2018/2/layout/IconVerticalSolidList"/>
    <dgm:cxn modelId="{7449F2CF-FD91-448A-8DCF-B3C66E59B58B}" type="presParOf" srcId="{2223D6E7-6EC3-4646-B39F-68F63289637C}" destId="{69B643A0-822B-4C2F-BF0F-79702B19C574}" srcOrd="2" destOrd="0" presId="urn:microsoft.com/office/officeart/2018/2/layout/IconVerticalSolidList"/>
    <dgm:cxn modelId="{68C78210-5C83-4AF4-97FB-F7CD3C238BD3}" type="presParOf" srcId="{2223D6E7-6EC3-4646-B39F-68F63289637C}" destId="{A9AF78A6-57F5-4855-A9CF-01BD67BA4A3F}" srcOrd="3" destOrd="0" presId="urn:microsoft.com/office/officeart/2018/2/layout/IconVerticalSolidList"/>
    <dgm:cxn modelId="{6396EAE7-161A-4B67-B4D0-3D44124D08A3}" type="presParOf" srcId="{D4161D3A-1097-438C-9F70-B495B2F388B0}" destId="{8522B8D2-F1F3-486E-9EDB-26DCA6C55AB2}" srcOrd="1" destOrd="0" presId="urn:microsoft.com/office/officeart/2018/2/layout/IconVerticalSolidList"/>
    <dgm:cxn modelId="{F926A1F5-E355-4F40-81DD-8F106118960E}" type="presParOf" srcId="{D4161D3A-1097-438C-9F70-B495B2F388B0}" destId="{4876D272-DAEE-4193-A815-F69CD11A755C}" srcOrd="2" destOrd="0" presId="urn:microsoft.com/office/officeart/2018/2/layout/IconVerticalSolidList"/>
    <dgm:cxn modelId="{21A41E7B-67CE-424D-93A7-FAB043A6C00C}" type="presParOf" srcId="{4876D272-DAEE-4193-A815-F69CD11A755C}" destId="{4C133776-B5BF-42E6-BBBE-D1C750F859C3}" srcOrd="0" destOrd="0" presId="urn:microsoft.com/office/officeart/2018/2/layout/IconVerticalSolidList"/>
    <dgm:cxn modelId="{E745B196-F248-4270-BE94-2A8D5DAEC3D4}" type="presParOf" srcId="{4876D272-DAEE-4193-A815-F69CD11A755C}" destId="{2BA9935E-55F1-4F72-8286-ED70E769AB9B}" srcOrd="1" destOrd="0" presId="urn:microsoft.com/office/officeart/2018/2/layout/IconVerticalSolidList"/>
    <dgm:cxn modelId="{52974EE3-EFB4-460D-BEAC-4B4C316C50BD}" type="presParOf" srcId="{4876D272-DAEE-4193-A815-F69CD11A755C}" destId="{10779A1C-5A46-4E86-8624-49FE073626E8}" srcOrd="2" destOrd="0" presId="urn:microsoft.com/office/officeart/2018/2/layout/IconVerticalSolidList"/>
    <dgm:cxn modelId="{DCC1C2DF-F758-4290-83A9-343A1CFEAADC}" type="presParOf" srcId="{4876D272-DAEE-4193-A815-F69CD11A755C}" destId="{FF62B5C6-AFAD-4FB4-B5B4-157E8D3188BB}" srcOrd="3" destOrd="0" presId="urn:microsoft.com/office/officeart/2018/2/layout/IconVerticalSolidList"/>
    <dgm:cxn modelId="{DD6F4FD6-17BD-4B18-BA93-DE5CAC39C5FA}" type="presParOf" srcId="{D4161D3A-1097-438C-9F70-B495B2F388B0}" destId="{22C7D31A-5714-44C9-A07A-FA12B316200A}" srcOrd="3" destOrd="0" presId="urn:microsoft.com/office/officeart/2018/2/layout/IconVerticalSolidList"/>
    <dgm:cxn modelId="{C81602DA-56B8-4896-B014-831138E47B8D}" type="presParOf" srcId="{D4161D3A-1097-438C-9F70-B495B2F388B0}" destId="{57BD67FA-3B3E-4775-B299-D4C81528C42F}" srcOrd="4" destOrd="0" presId="urn:microsoft.com/office/officeart/2018/2/layout/IconVerticalSolidList"/>
    <dgm:cxn modelId="{CBBBA906-70B6-49A2-AC7A-559113C2D3D3}" type="presParOf" srcId="{57BD67FA-3B3E-4775-B299-D4C81528C42F}" destId="{F4A1CC58-B891-4CE5-9071-6F28189ED44D}" srcOrd="0" destOrd="0" presId="urn:microsoft.com/office/officeart/2018/2/layout/IconVerticalSolidList"/>
    <dgm:cxn modelId="{8D568B1B-43BC-4B8E-8C93-AFFFFD34874E}" type="presParOf" srcId="{57BD67FA-3B3E-4775-B299-D4C81528C42F}" destId="{86188222-E4D0-4517-80F1-D59B82CBD6F3}" srcOrd="1" destOrd="0" presId="urn:microsoft.com/office/officeart/2018/2/layout/IconVerticalSolidList"/>
    <dgm:cxn modelId="{D3547DD4-F9F7-433F-8C1B-50C621AD6D52}" type="presParOf" srcId="{57BD67FA-3B3E-4775-B299-D4C81528C42F}" destId="{3F388380-E015-405A-9C26-0BF56BD51E0B}" srcOrd="2" destOrd="0" presId="urn:microsoft.com/office/officeart/2018/2/layout/IconVerticalSolidList"/>
    <dgm:cxn modelId="{789EDD35-3A03-4158-86CE-D966527DB7E3}" type="presParOf" srcId="{57BD67FA-3B3E-4775-B299-D4C81528C42F}" destId="{8C309EE8-8C1B-43A4-9B0D-8D2CBDDE274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EC8273-306B-48A9-B73B-FEEBF9AB891D}">
      <dsp:nvSpPr>
        <dsp:cNvPr id="0" name=""/>
        <dsp:cNvSpPr/>
      </dsp:nvSpPr>
      <dsp:spPr>
        <a:xfrm>
          <a:off x="0" y="33803"/>
          <a:ext cx="6588691" cy="16118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2331EE-6BE8-48F3-83B3-E0FFB740F6DE}">
      <dsp:nvSpPr>
        <dsp:cNvPr id="0" name=""/>
        <dsp:cNvSpPr/>
      </dsp:nvSpPr>
      <dsp:spPr>
        <a:xfrm>
          <a:off x="358943" y="2098"/>
          <a:ext cx="1143759" cy="167522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AF78A6-57F5-4855-A9CF-01BD67BA4A3F}">
      <dsp:nvSpPr>
        <dsp:cNvPr id="0" name=""/>
        <dsp:cNvSpPr/>
      </dsp:nvSpPr>
      <dsp:spPr>
        <a:xfrm>
          <a:off x="1861646" y="33803"/>
          <a:ext cx="4727044" cy="1611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584" tIns="170584" rIns="170584" bIns="170584" numCol="1" spcCol="1270" anchor="ctr" anchorCtr="0">
          <a:noAutofit/>
        </a:bodyPr>
        <a:lstStyle/>
        <a:p>
          <a:pPr marL="0" lvl="0" indent="0" algn="l" defTabSz="1111250">
            <a:lnSpc>
              <a:spcPct val="90000"/>
            </a:lnSpc>
            <a:spcBef>
              <a:spcPct val="0"/>
            </a:spcBef>
            <a:spcAft>
              <a:spcPct val="35000"/>
            </a:spcAft>
            <a:buNone/>
          </a:pPr>
          <a:r>
            <a:rPr lang="en-US" sz="2500" kern="1200"/>
            <a:t>Bin</a:t>
          </a:r>
        </a:p>
      </dsp:txBody>
      <dsp:txXfrm>
        <a:off x="1861646" y="33803"/>
        <a:ext cx="4727044" cy="1611814"/>
      </dsp:txXfrm>
    </dsp:sp>
    <dsp:sp modelId="{4C133776-B5BF-42E6-BBBE-D1C750F859C3}">
      <dsp:nvSpPr>
        <dsp:cNvPr id="0" name=""/>
        <dsp:cNvSpPr/>
      </dsp:nvSpPr>
      <dsp:spPr>
        <a:xfrm>
          <a:off x="0" y="2086078"/>
          <a:ext cx="6588691" cy="16118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A9935E-55F1-4F72-8286-ED70E769AB9B}">
      <dsp:nvSpPr>
        <dsp:cNvPr id="0" name=""/>
        <dsp:cNvSpPr/>
      </dsp:nvSpPr>
      <dsp:spPr>
        <a:xfrm>
          <a:off x="210747" y="2080277"/>
          <a:ext cx="1440151" cy="1623417"/>
        </a:xfrm>
        <a:prstGeom prst="rect">
          <a:avLst/>
        </a:prstGeom>
        <a:blipFill>
          <a:blip xmlns:r="http://schemas.openxmlformats.org/officeDocument/2006/relationships" r:embed="rId2"/>
          <a:srcRect/>
          <a:stretch>
            <a:fillRect l="-18000" r="-18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62B5C6-AFAD-4FB4-B5B4-157E8D3188BB}">
      <dsp:nvSpPr>
        <dsp:cNvPr id="0" name=""/>
        <dsp:cNvSpPr/>
      </dsp:nvSpPr>
      <dsp:spPr>
        <a:xfrm>
          <a:off x="1861646" y="2086078"/>
          <a:ext cx="4727044" cy="1611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584" tIns="170584" rIns="170584" bIns="170584" numCol="1" spcCol="1270" anchor="ctr" anchorCtr="0">
          <a:noAutofit/>
        </a:bodyPr>
        <a:lstStyle/>
        <a:p>
          <a:pPr marL="0" lvl="0" indent="0" algn="l" defTabSz="1111250">
            <a:lnSpc>
              <a:spcPct val="90000"/>
            </a:lnSpc>
            <a:spcBef>
              <a:spcPct val="0"/>
            </a:spcBef>
            <a:spcAft>
              <a:spcPct val="35000"/>
            </a:spcAft>
            <a:buNone/>
          </a:pPr>
          <a:r>
            <a:rPr lang="en-US" sz="2500" kern="1200" dirty="0"/>
            <a:t>Trench</a:t>
          </a:r>
        </a:p>
      </dsp:txBody>
      <dsp:txXfrm>
        <a:off x="1861646" y="2086078"/>
        <a:ext cx="4727044" cy="1611814"/>
      </dsp:txXfrm>
    </dsp:sp>
    <dsp:sp modelId="{F4A1CC58-B891-4CE5-9071-6F28189ED44D}">
      <dsp:nvSpPr>
        <dsp:cNvPr id="0" name=""/>
        <dsp:cNvSpPr/>
      </dsp:nvSpPr>
      <dsp:spPr>
        <a:xfrm>
          <a:off x="0" y="4194738"/>
          <a:ext cx="6588691" cy="16118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188222-E4D0-4517-80F1-D59B82CBD6F3}">
      <dsp:nvSpPr>
        <dsp:cNvPr id="0" name=""/>
        <dsp:cNvSpPr/>
      </dsp:nvSpPr>
      <dsp:spPr>
        <a:xfrm>
          <a:off x="85263" y="4106648"/>
          <a:ext cx="1691119" cy="178799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C309EE8-8C1B-43A4-9B0D-8D2CBDDE2746}">
      <dsp:nvSpPr>
        <dsp:cNvPr id="0" name=""/>
        <dsp:cNvSpPr/>
      </dsp:nvSpPr>
      <dsp:spPr>
        <a:xfrm>
          <a:off x="1861646" y="4194738"/>
          <a:ext cx="4727044" cy="1611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584" tIns="170584" rIns="170584" bIns="170584" numCol="1" spcCol="1270" anchor="ctr" anchorCtr="0">
          <a:noAutofit/>
        </a:bodyPr>
        <a:lstStyle/>
        <a:p>
          <a:pPr marL="0" lvl="0" indent="0" algn="l" defTabSz="1111250">
            <a:lnSpc>
              <a:spcPct val="90000"/>
            </a:lnSpc>
            <a:spcBef>
              <a:spcPct val="0"/>
            </a:spcBef>
            <a:spcAft>
              <a:spcPct val="35000"/>
            </a:spcAft>
            <a:buNone/>
          </a:pPr>
          <a:r>
            <a:rPr lang="en-US" sz="2500" kern="1200"/>
            <a:t>Lasagna composting</a:t>
          </a:r>
        </a:p>
      </dsp:txBody>
      <dsp:txXfrm>
        <a:off x="1861646" y="4194738"/>
        <a:ext cx="4727044" cy="161181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FCDA8B-CBFB-034F-A801-8594716B8D4D}" type="datetimeFigureOut">
              <a:rPr lang="en-US" smtClean="0"/>
              <a:t>2/17/20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5F3DF1-BD9E-1E44-83DD-365112EE6CF7}" type="slidenum">
              <a:rPr lang="en-US" smtClean="0"/>
              <a:t>‹#›</a:t>
            </a:fld>
            <a:endParaRPr lang="en-US"/>
          </a:p>
        </p:txBody>
      </p:sp>
    </p:spTree>
    <p:extLst>
      <p:ext uri="{BB962C8B-B14F-4D97-AF65-F5344CB8AC3E}">
        <p14:creationId xmlns:p14="http://schemas.microsoft.com/office/powerpoint/2010/main" val="952060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C3204745-D120-3A48-884C-F4C57878AF74}"/>
              </a:ext>
            </a:extLst>
          </p:cNvPr>
          <p:cNvSpPr>
            <a:spLocks noGrp="1" noRot="1" noChangeAspect="1" noTextEdit="1"/>
          </p:cNvSpPr>
          <p:nvPr>
            <p:ph type="sldImg"/>
          </p:nvPr>
        </p:nvSpPr>
        <p:spPr>
          <a:ln/>
        </p:spPr>
      </p:sp>
      <p:sp>
        <p:nvSpPr>
          <p:cNvPr id="52227" name="Notes Placeholder 2">
            <a:extLst>
              <a:ext uri="{FF2B5EF4-FFF2-40B4-BE49-F238E27FC236}">
                <a16:creationId xmlns:a16="http://schemas.microsoft.com/office/drawing/2014/main" id="{CBD743E8-8BBB-6042-B3AF-12C8BB4A3A1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Composting is nothing more than speeding up the natural decay process. A compost pile is used to manage the factors that affect the rate of decay. </a:t>
            </a:r>
          </a:p>
          <a:p>
            <a:endParaRPr lang="en-US" altLang="en-US">
              <a:latin typeface="Tahoma" panose="020B0604030504040204" pitchFamily="34" charset="0"/>
            </a:endParaRPr>
          </a:p>
          <a:p>
            <a:r>
              <a:rPr lang="en-US" altLang="en-US">
                <a:latin typeface="Tahoma" panose="020B0604030504040204" pitchFamily="34" charset="0"/>
              </a:rPr>
              <a:t>These factors are: Air (oxygen), water, food and temperature. The quality of the resulting compost depends on how well you control these factors. </a:t>
            </a:r>
          </a:p>
        </p:txBody>
      </p:sp>
      <p:sp>
        <p:nvSpPr>
          <p:cNvPr id="52228" name="Slide Number Placeholder 3">
            <a:extLst>
              <a:ext uri="{FF2B5EF4-FFF2-40B4-BE49-F238E27FC236}">
                <a16:creationId xmlns:a16="http://schemas.microsoft.com/office/drawing/2014/main" id="{D72E0BFE-0890-FB40-BF89-71A6951C5C7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398571C8-B7BE-DF4F-84C7-2E9337C45013}" type="slidenum">
              <a:rPr lang="en-US" altLang="en-US"/>
              <a:pPr/>
              <a:t>5</a:t>
            </a:fld>
            <a:endParaRPr lang="en-US" altLang="en-US"/>
          </a:p>
        </p:txBody>
      </p:sp>
    </p:spTree>
    <p:extLst>
      <p:ext uri="{BB962C8B-B14F-4D97-AF65-F5344CB8AC3E}">
        <p14:creationId xmlns:p14="http://schemas.microsoft.com/office/powerpoint/2010/main" val="2885543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2B07D169-BCA5-C045-BB47-D5E137C4740C}"/>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03528A17-2ED6-904A-9082-99EC6C1006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Within the compost pile we are trying to create conditions that are favorable for decay to occur. While we may see worms, beetles and bugs in our compost pile, the majority of the composting process is done by microscopic organisms such as bacteria and fungi. These naturally occurring organisms secrete enzymes which release energy that supports their life functions as well as heating up the compost pile. </a:t>
            </a:r>
          </a:p>
          <a:p>
            <a:endParaRPr lang="en-US" altLang="en-US">
              <a:latin typeface="Tahoma" panose="020B0604030504040204" pitchFamily="34" charset="0"/>
            </a:endParaRPr>
          </a:p>
          <a:p>
            <a:r>
              <a:rPr lang="en-US" altLang="en-US">
                <a:latin typeface="Tahoma" panose="020B0604030504040204" pitchFamily="34" charset="0"/>
              </a:rPr>
              <a:t>Some garden centers and other retailers sell compost starters, inoculants or accelerators. They may in some cases help get the composting process started a little faster, however they are not necessary. Rapid composting can be achieved and high-quality compost can be produced without using these products.</a:t>
            </a:r>
          </a:p>
        </p:txBody>
      </p:sp>
      <p:sp>
        <p:nvSpPr>
          <p:cNvPr id="53252" name="Slide Number Placeholder 3">
            <a:extLst>
              <a:ext uri="{FF2B5EF4-FFF2-40B4-BE49-F238E27FC236}">
                <a16:creationId xmlns:a16="http://schemas.microsoft.com/office/drawing/2014/main" id="{197B8583-F730-8248-BE4E-9FB2450839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DF964A3D-E9EE-3047-9A3D-F887268EC4AF}" type="slidenum">
              <a:rPr lang="en-US" altLang="en-US"/>
              <a:pPr/>
              <a:t>6</a:t>
            </a:fld>
            <a:endParaRPr lang="en-US" altLang="en-US"/>
          </a:p>
        </p:txBody>
      </p:sp>
    </p:spTree>
    <p:extLst>
      <p:ext uri="{BB962C8B-B14F-4D97-AF65-F5344CB8AC3E}">
        <p14:creationId xmlns:p14="http://schemas.microsoft.com/office/powerpoint/2010/main" val="2944370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6A1F254-1242-E740-90F8-DCD2E1959842}"/>
              </a:ext>
            </a:extLst>
          </p:cNvPr>
          <p:cNvSpPr>
            <a:spLocks noGrp="1" noRot="1" noChangeAspect="1" noTextEdit="1"/>
          </p:cNvSpPr>
          <p:nvPr>
            <p:ph type="sldImg"/>
          </p:nvPr>
        </p:nvSpPr>
        <p:spPr>
          <a:ln/>
        </p:spPr>
      </p:sp>
      <p:sp>
        <p:nvSpPr>
          <p:cNvPr id="54275" name="Notes Placeholder 2">
            <a:extLst>
              <a:ext uri="{FF2B5EF4-FFF2-40B4-BE49-F238E27FC236}">
                <a16:creationId xmlns:a16="http://schemas.microsoft.com/office/drawing/2014/main" id="{1417375F-DA6A-6349-A82A-044FE4D7FF2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One source of organisms is your own garden soil. Small amounts of soil can be added to your compost pile to provide all the bacteria and fungi it needs to get fired up.</a:t>
            </a:r>
          </a:p>
          <a:p>
            <a:endParaRPr lang="en-US" altLang="en-US">
              <a:latin typeface="Tahoma" panose="020B0604030504040204" pitchFamily="34" charset="0"/>
            </a:endParaRPr>
          </a:p>
          <a:p>
            <a:r>
              <a:rPr lang="en-US" altLang="en-US">
                <a:latin typeface="Tahoma" panose="020B0604030504040204" pitchFamily="34" charset="0"/>
              </a:rPr>
              <a:t>However you don</a:t>
            </a:r>
            <a:r>
              <a:rPr lang="fr-FR" altLang="en-US">
                <a:latin typeface="Tahoma" panose="020B0604030504040204" pitchFamily="34" charset="0"/>
              </a:rPr>
              <a:t>’</a:t>
            </a:r>
            <a:r>
              <a:rPr lang="en-US" altLang="ja-JP">
                <a:latin typeface="Tahoma" panose="020B0604030504040204" pitchFamily="34" charset="0"/>
              </a:rPr>
              <a:t>t need to add soil. Bacteria are all over leaves, grass and other yard materials you add to your pile. Just keep them happy and they will multiply and work for you.</a:t>
            </a:r>
            <a:endParaRPr lang="en-US" altLang="en-US">
              <a:latin typeface="Tahoma" panose="020B0604030504040204" pitchFamily="34" charset="0"/>
            </a:endParaRPr>
          </a:p>
        </p:txBody>
      </p:sp>
      <p:sp>
        <p:nvSpPr>
          <p:cNvPr id="54276" name="Slide Number Placeholder 3">
            <a:extLst>
              <a:ext uri="{FF2B5EF4-FFF2-40B4-BE49-F238E27FC236}">
                <a16:creationId xmlns:a16="http://schemas.microsoft.com/office/drawing/2014/main" id="{54F96DFE-2B67-054B-9B2B-49C1510FE7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71BA6B73-8588-1946-9691-BE2D2BE612CB}" type="slidenum">
              <a:rPr lang="en-US" altLang="en-US"/>
              <a:pPr/>
              <a:t>7</a:t>
            </a:fld>
            <a:endParaRPr lang="en-US" altLang="en-US"/>
          </a:p>
        </p:txBody>
      </p:sp>
    </p:spTree>
    <p:extLst>
      <p:ext uri="{BB962C8B-B14F-4D97-AF65-F5344CB8AC3E}">
        <p14:creationId xmlns:p14="http://schemas.microsoft.com/office/powerpoint/2010/main" val="3010898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A88E4B46-E67E-1949-BC3C-C4FA0697B40E}"/>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B8D886F6-BCCA-3942-8B3D-64A69A6937B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In addition to microorganisms there are other living things in our compost pile. These macroorganisms return to the pile after pile temperatures drop. They are good indicators that the compost is continuing to break down. Look for earthworms, sow bugs, mites, springtails, beetles, millipedes, centipedes and even snails and slugs. While some of them may be feeding on the materials you have added to the pile, many are feeding on bacteria, fungi and other organisms in the pile. As a composter you have created the conditions for an entire ecosystem right in your back yard.</a:t>
            </a:r>
          </a:p>
        </p:txBody>
      </p:sp>
      <p:sp>
        <p:nvSpPr>
          <p:cNvPr id="55300" name="Slide Number Placeholder 3">
            <a:extLst>
              <a:ext uri="{FF2B5EF4-FFF2-40B4-BE49-F238E27FC236}">
                <a16:creationId xmlns:a16="http://schemas.microsoft.com/office/drawing/2014/main" id="{27C3E73C-3F3C-104C-A120-F1D026563EC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7E67CE3B-DDA8-034B-8846-1EB4D9B55509}" type="slidenum">
              <a:rPr lang="en-US" altLang="en-US"/>
              <a:pPr/>
              <a:t>8</a:t>
            </a:fld>
            <a:endParaRPr lang="en-US" altLang="en-US"/>
          </a:p>
        </p:txBody>
      </p:sp>
    </p:spTree>
    <p:extLst>
      <p:ext uri="{BB962C8B-B14F-4D97-AF65-F5344CB8AC3E}">
        <p14:creationId xmlns:p14="http://schemas.microsoft.com/office/powerpoint/2010/main" val="331279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733461EB-C614-1F48-B2A6-1646ECE17699}"/>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076E7CD9-D458-C54B-9111-A0C539B96A2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Be careful when using pesticide-treated grass or weeds in your compost. It is best to leave treated clippings on a lawn for 3 or 4 cuttings after treatment. However, most pesticides break down in the composting process and the finished compost is good. But a few chemicals do not break down quickly. These residues, even in small amounts, can harm plants. One test is to grow pea seedlings in a compost soil mix. If the seedlings look normal with no distortion, twisting or mottling, the compost is likely safe to use. To learn what chemicals to avoid, contact your local Extension office or do an internet search on compost and pesticides. </a:t>
            </a:r>
          </a:p>
          <a:p>
            <a:endParaRPr lang="en-US" altLang="en-US">
              <a:latin typeface="Tahoma" panose="020B0604030504040204" pitchFamily="34" charset="0"/>
            </a:endParaRPr>
          </a:p>
          <a:p>
            <a:r>
              <a:rPr lang="en-US" altLang="en-US">
                <a:latin typeface="Tahoma" panose="020B0604030504040204" pitchFamily="34" charset="0"/>
              </a:rPr>
              <a:t>Also, never use pesticide-treated grass clippings as mulch. The chemicals are active for a period of time after application and can kill or damage trees, shrubs or other plants.</a:t>
            </a:r>
          </a:p>
        </p:txBody>
      </p:sp>
      <p:sp>
        <p:nvSpPr>
          <p:cNvPr id="59396" name="Slide Number Placeholder 3">
            <a:extLst>
              <a:ext uri="{FF2B5EF4-FFF2-40B4-BE49-F238E27FC236}">
                <a16:creationId xmlns:a16="http://schemas.microsoft.com/office/drawing/2014/main" id="{E57139D8-625E-7B48-9D3D-C35CD1DD0E7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92E239DE-50BD-464F-94E9-1063AE832A00}" type="slidenum">
              <a:rPr lang="en-US" altLang="en-US"/>
              <a:pPr/>
              <a:t>12</a:t>
            </a:fld>
            <a:endParaRPr lang="en-US" altLang="en-US"/>
          </a:p>
        </p:txBody>
      </p:sp>
    </p:spTree>
    <p:extLst>
      <p:ext uri="{BB962C8B-B14F-4D97-AF65-F5344CB8AC3E}">
        <p14:creationId xmlns:p14="http://schemas.microsoft.com/office/powerpoint/2010/main" val="2512392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1AB223A7-2E03-8543-A161-D8C78940ED5A}"/>
              </a:ext>
            </a:extLst>
          </p:cNvPr>
          <p:cNvSpPr>
            <a:spLocks noGrp="1" noRot="1" noChangeAspect="1" noTextEdit="1"/>
          </p:cNvSpPr>
          <p:nvPr>
            <p:ph type="sldImg"/>
          </p:nvPr>
        </p:nvSpPr>
        <p:spPr>
          <a:ln/>
        </p:spPr>
      </p:sp>
      <p:sp>
        <p:nvSpPr>
          <p:cNvPr id="60419" name="Notes Placeholder 2">
            <a:extLst>
              <a:ext uri="{FF2B5EF4-FFF2-40B4-BE49-F238E27FC236}">
                <a16:creationId xmlns:a16="http://schemas.microsoft.com/office/drawing/2014/main" id="{F4AA53CC-1238-3D45-BFC1-DB2F5E89840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Pine needles can be resistant to the composting process. Limit the amount of pine needles to 10 percent or less of the pile.</a:t>
            </a:r>
          </a:p>
          <a:p>
            <a:endParaRPr lang="en-US" altLang="en-US">
              <a:latin typeface="Tahoma" panose="020B0604030504040204" pitchFamily="34" charset="0"/>
            </a:endParaRPr>
          </a:p>
          <a:p>
            <a:r>
              <a:rPr lang="en-US" altLang="en-US">
                <a:latin typeface="Tahoma" panose="020B0604030504040204" pitchFamily="34" charset="0"/>
              </a:rPr>
              <a:t>Black walnut trees produce a chemical called juglone which can adversely impact plant growth. Though research has shown that compost breaks down juglone, you may want to limit the amount of walnut leaves you add to your compost pile.</a:t>
            </a:r>
          </a:p>
          <a:p>
            <a:endParaRPr lang="en-US" altLang="en-US">
              <a:latin typeface="Tahoma" panose="020B0604030504040204" pitchFamily="34" charset="0"/>
            </a:endParaRPr>
          </a:p>
          <a:p>
            <a:r>
              <a:rPr lang="en-US" altLang="en-US">
                <a:latin typeface="Tahoma" panose="020B0604030504040204" pitchFamily="34" charset="0"/>
              </a:rPr>
              <a:t>Sod can be slow to breakdown it is best placed at the base of a compost pile if added at all.</a:t>
            </a:r>
          </a:p>
        </p:txBody>
      </p:sp>
      <p:sp>
        <p:nvSpPr>
          <p:cNvPr id="60420" name="Slide Number Placeholder 3">
            <a:extLst>
              <a:ext uri="{FF2B5EF4-FFF2-40B4-BE49-F238E27FC236}">
                <a16:creationId xmlns:a16="http://schemas.microsoft.com/office/drawing/2014/main" id="{25292584-A64C-4D4E-BF8F-769E48EF2E6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ECF126A3-4F7A-BA46-88C6-E47659C2F50F}" type="slidenum">
              <a:rPr lang="en-US" altLang="en-US"/>
              <a:pPr/>
              <a:t>13</a:t>
            </a:fld>
            <a:endParaRPr lang="en-US" altLang="en-US"/>
          </a:p>
        </p:txBody>
      </p:sp>
    </p:spTree>
    <p:extLst>
      <p:ext uri="{BB962C8B-B14F-4D97-AF65-F5344CB8AC3E}">
        <p14:creationId xmlns:p14="http://schemas.microsoft.com/office/powerpoint/2010/main" val="1581460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02C13FFA-404D-AA41-84EB-DE10FFF00EF7}"/>
              </a:ext>
            </a:extLst>
          </p:cNvPr>
          <p:cNvSpPr>
            <a:spLocks noGrp="1" noRot="1" noChangeAspect="1" noTextEdit="1"/>
          </p:cNvSpPr>
          <p:nvPr>
            <p:ph type="sldImg"/>
          </p:nvPr>
        </p:nvSpPr>
        <p:spPr>
          <a:ln/>
        </p:spPr>
      </p:sp>
      <p:sp>
        <p:nvSpPr>
          <p:cNvPr id="66563" name="Notes Placeholder 2">
            <a:extLst>
              <a:ext uri="{FF2B5EF4-FFF2-40B4-BE49-F238E27FC236}">
                <a16:creationId xmlns:a16="http://schemas.microsoft.com/office/drawing/2014/main" id="{05026A06-C25D-4E40-8DE4-B999280F402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As your decomposers generate heat within your compost pile the warm, oxygen-depleted air will rise to the top of the pile drawing in cool air from the bottom and sides. The fresh air is also high in oxygen. The air around us is 21% oxygen. Our decomposers need oxygen levels greater than 5% in order to survive. If there is no oxygen in the compost pile anaerobic (without oxygen) organisms take over the pile and can produce bad odors. </a:t>
            </a:r>
          </a:p>
          <a:p>
            <a:endParaRPr lang="en-US" altLang="en-US">
              <a:latin typeface="Tahoma" panose="020B0604030504040204" pitchFamily="34" charset="0"/>
            </a:endParaRPr>
          </a:p>
          <a:p>
            <a:r>
              <a:rPr lang="en-US" altLang="en-US">
                <a:latin typeface="Tahoma" panose="020B0604030504040204" pitchFamily="34" charset="0"/>
              </a:rPr>
              <a:t>We need to maintain adequate pore space -- the open area between the materials in the pile -- to allow air to move into and out of the pile. Excess moisture can also fill the pore space and reduce air movement.</a:t>
            </a:r>
          </a:p>
        </p:txBody>
      </p:sp>
      <p:sp>
        <p:nvSpPr>
          <p:cNvPr id="66564" name="Slide Number Placeholder 3">
            <a:extLst>
              <a:ext uri="{FF2B5EF4-FFF2-40B4-BE49-F238E27FC236}">
                <a16:creationId xmlns:a16="http://schemas.microsoft.com/office/drawing/2014/main" id="{A93CE1B0-A929-2D4B-95D4-2EA859EF069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A1C9BBCA-6B91-2B40-8C52-8DB881D85395}" type="slidenum">
              <a:rPr lang="en-US" altLang="en-US"/>
              <a:pPr/>
              <a:t>17</a:t>
            </a:fld>
            <a:endParaRPr lang="en-US" altLang="en-US"/>
          </a:p>
        </p:txBody>
      </p:sp>
    </p:spTree>
    <p:extLst>
      <p:ext uri="{BB962C8B-B14F-4D97-AF65-F5344CB8AC3E}">
        <p14:creationId xmlns:p14="http://schemas.microsoft.com/office/powerpoint/2010/main" val="1811692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424088C1-7000-4141-8725-14EA5460B186}"/>
              </a:ext>
            </a:extLst>
          </p:cNvPr>
          <p:cNvSpPr>
            <a:spLocks noGrp="1" noRot="1" noChangeAspect="1" noTextEdit="1"/>
          </p:cNvSpPr>
          <p:nvPr>
            <p:ph type="sldImg"/>
          </p:nvPr>
        </p:nvSpPr>
        <p:spPr>
          <a:ln/>
        </p:spPr>
      </p:sp>
      <p:sp>
        <p:nvSpPr>
          <p:cNvPr id="67587" name="Notes Placeholder 2">
            <a:extLst>
              <a:ext uri="{FF2B5EF4-FFF2-40B4-BE49-F238E27FC236}">
                <a16:creationId xmlns:a16="http://schemas.microsoft.com/office/drawing/2014/main" id="{89512617-D832-434D-A85D-71CC7EE975A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Is it necessary to shred leaves, twigs, branches and other coarse materials before putting them in the compost pile? It is not essential, but smaller particles will decompose faster than larger ones because:</a:t>
            </a:r>
          </a:p>
          <a:p>
            <a:pPr>
              <a:buFontTx/>
              <a:buChar char="•"/>
            </a:pPr>
            <a:r>
              <a:rPr lang="en-US" altLang="en-US">
                <a:latin typeface="Tahoma" panose="020B0604030504040204" pitchFamily="34" charset="0"/>
              </a:rPr>
              <a:t>As particles are made smaller, more surface area is exposed to the microbes that do the decaying.</a:t>
            </a:r>
          </a:p>
          <a:p>
            <a:pPr>
              <a:buFontTx/>
              <a:buChar char="•"/>
            </a:pPr>
            <a:r>
              <a:rPr lang="en-US" altLang="en-US">
                <a:latin typeface="Tahoma" panose="020B0604030504040204" pitchFamily="34" charset="0"/>
              </a:rPr>
              <a:t>Microbes have a hard time getting at the food trapped inside woody materials. If these are broken apart it will speed up the decomposition process. </a:t>
            </a:r>
          </a:p>
          <a:p>
            <a:pPr>
              <a:buFontTx/>
              <a:buChar char="•"/>
            </a:pPr>
            <a:endParaRPr lang="en-US" altLang="en-US">
              <a:latin typeface="Tahoma" panose="020B0604030504040204" pitchFamily="34" charset="0"/>
            </a:endParaRPr>
          </a:p>
          <a:p>
            <a:r>
              <a:rPr lang="en-US" altLang="en-US">
                <a:latin typeface="Tahoma" panose="020B0604030504040204" pitchFamily="34" charset="0"/>
              </a:rPr>
              <a:t>However, there is a downside to smaller particles. The smaller particles will fit more tightly together reducing airflow in the pile. This causes decomposition to slow and may lead to odor generation. A compost pile with small particles will need to be turned more often to maintain pore space. Ideally a mix of large and small particles will create the needed pore space in a compost pile. </a:t>
            </a:r>
          </a:p>
        </p:txBody>
      </p:sp>
      <p:sp>
        <p:nvSpPr>
          <p:cNvPr id="67588" name="Slide Number Placeholder 3">
            <a:extLst>
              <a:ext uri="{FF2B5EF4-FFF2-40B4-BE49-F238E27FC236}">
                <a16:creationId xmlns:a16="http://schemas.microsoft.com/office/drawing/2014/main" id="{590D5100-B04F-5B4D-BD46-34459ED325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ADE50C0B-F38D-714F-A9E1-32DBFEF924B2}" type="slidenum">
              <a:rPr lang="en-US" altLang="en-US"/>
              <a:pPr/>
              <a:t>18</a:t>
            </a:fld>
            <a:endParaRPr lang="en-US" altLang="en-US"/>
          </a:p>
        </p:txBody>
      </p:sp>
    </p:spTree>
    <p:extLst>
      <p:ext uri="{BB962C8B-B14F-4D97-AF65-F5344CB8AC3E}">
        <p14:creationId xmlns:p14="http://schemas.microsoft.com/office/powerpoint/2010/main" val="2973477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09E755B3-FA9C-7D4A-84DF-6B3E36ACA550}"/>
              </a:ext>
            </a:extLst>
          </p:cNvPr>
          <p:cNvSpPr>
            <a:spLocks noGrp="1" noRot="1" noChangeAspect="1" noTextEdit="1"/>
          </p:cNvSpPr>
          <p:nvPr>
            <p:ph type="sldImg"/>
          </p:nvPr>
        </p:nvSpPr>
        <p:spPr>
          <a:ln/>
        </p:spPr>
      </p:sp>
      <p:sp>
        <p:nvSpPr>
          <p:cNvPr id="68611" name="Notes Placeholder 2">
            <a:extLst>
              <a:ext uri="{FF2B5EF4-FFF2-40B4-BE49-F238E27FC236}">
                <a16:creationId xmlns:a16="http://schemas.microsoft.com/office/drawing/2014/main" id="{B63C1B66-F7E3-3748-A40E-1BEDA0B92DB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Another essential for rapid composting is the right amount of water. Bacteria live in water films that surround the materials in the compost pile. If the pile is too dry, the bacteria cannot do their work. If the pile is too wet, the bacteria cannot get the oxygen they need. </a:t>
            </a:r>
          </a:p>
          <a:p>
            <a:endParaRPr lang="en-US" altLang="en-US">
              <a:latin typeface="Tahoma" panose="020B0604030504040204" pitchFamily="34" charset="0"/>
            </a:endParaRPr>
          </a:p>
          <a:p>
            <a:r>
              <a:rPr lang="en-US" altLang="en-US">
                <a:latin typeface="Tahoma" panose="020B0604030504040204" pitchFamily="34" charset="0"/>
              </a:rPr>
              <a:t>It can be surprising how much water it takes to get a pile as damp as a wrung out sponge. Even a heavy rain may not be enough to penetrate to the center of the pile.</a:t>
            </a:r>
          </a:p>
          <a:p>
            <a:endParaRPr lang="en-US" altLang="en-US">
              <a:latin typeface="Tahoma" panose="020B0604030504040204" pitchFamily="34" charset="0"/>
            </a:endParaRPr>
          </a:p>
          <a:p>
            <a:r>
              <a:rPr lang="en-US" altLang="en-US">
                <a:latin typeface="Tahoma" panose="020B0604030504040204" pitchFamily="34" charset="0"/>
              </a:rPr>
              <a:t>It is easy to tell if your pile has the right moisture content, grab a handful of material and squeeze. If water drips out, the pile is too wet. If the handful has about the same moisture as a wrung out sponge the moisture is in the right range. If the material feels dry and falls apart it is too dry and you need to add water. Turning the pile as you add water helps to ensure all materials become wet. If your pile is too wet, add some dry browns and turn the pile.</a:t>
            </a:r>
          </a:p>
          <a:p>
            <a:endParaRPr lang="en-US" altLang="en-US">
              <a:latin typeface="Tahoma" panose="020B0604030504040204" pitchFamily="34" charset="0"/>
            </a:endParaRPr>
          </a:p>
        </p:txBody>
      </p:sp>
      <p:sp>
        <p:nvSpPr>
          <p:cNvPr id="68612" name="Slide Number Placeholder 3">
            <a:extLst>
              <a:ext uri="{FF2B5EF4-FFF2-40B4-BE49-F238E27FC236}">
                <a16:creationId xmlns:a16="http://schemas.microsoft.com/office/drawing/2014/main" id="{E210A319-8DA5-A64C-BB49-1A22A230489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AED57166-A7AC-CD40-BFA1-54F97C308F5A}" type="slidenum">
              <a:rPr lang="en-US" altLang="en-US"/>
              <a:pPr/>
              <a:t>19</a:t>
            </a:fld>
            <a:endParaRPr lang="en-US" altLang="en-US"/>
          </a:p>
        </p:txBody>
      </p:sp>
    </p:spTree>
    <p:extLst>
      <p:ext uri="{BB962C8B-B14F-4D97-AF65-F5344CB8AC3E}">
        <p14:creationId xmlns:p14="http://schemas.microsoft.com/office/powerpoint/2010/main" val="1125614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36D9DF9-E99B-CA49-B60A-31F4E9608911}"/>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74B2B04D-3930-6E46-AF7C-588C41D1C97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Active composting occurs in the temperature range of 55 F to 155 F. Your compost pile will normally go through several heating cycles. To get the most active and rapid composting, the pile should be turned when temperatures begin to drop or if the temperature rises above 140 F.</a:t>
            </a:r>
          </a:p>
        </p:txBody>
      </p:sp>
      <p:sp>
        <p:nvSpPr>
          <p:cNvPr id="69636" name="Slide Number Placeholder 3">
            <a:extLst>
              <a:ext uri="{FF2B5EF4-FFF2-40B4-BE49-F238E27FC236}">
                <a16:creationId xmlns:a16="http://schemas.microsoft.com/office/drawing/2014/main" id="{A9E7BC81-2C92-D841-A74B-6C9B51F7056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BB5B441F-EF36-3F4D-9717-B6F29411CBCB}" type="slidenum">
              <a:rPr lang="en-US" altLang="en-US"/>
              <a:pPr/>
              <a:t>20</a:t>
            </a:fld>
            <a:endParaRPr lang="en-US" altLang="en-US"/>
          </a:p>
        </p:txBody>
      </p:sp>
    </p:spTree>
    <p:extLst>
      <p:ext uri="{BB962C8B-B14F-4D97-AF65-F5344CB8AC3E}">
        <p14:creationId xmlns:p14="http://schemas.microsoft.com/office/powerpoint/2010/main" val="1988740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C414D474-D32A-5741-800D-E04DEF47885D}"/>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AAFE29F4-983E-7349-A27D-458AD104B046}"/>
              </a:ext>
            </a:extLst>
          </p:cNvPr>
          <p:cNvSpPr>
            <a:spLocks noGrp="1"/>
          </p:cNvSpPr>
          <p:nvPr>
            <p:ph type="body" idx="1"/>
          </p:nvPr>
        </p:nvSpPr>
        <p:spPr/>
        <p:txBody>
          <a:bodyPr/>
          <a:lstStyle/>
          <a:p>
            <a:pPr>
              <a:defRPr/>
            </a:pPr>
            <a:r>
              <a:rPr lang="en-US" dirty="0">
                <a:ea typeface="ＭＳ Ｐゴシック" charset="-128"/>
              </a:rPr>
              <a:t>High temperatures are not essential for composting, but composting will proceed more slowly at lower temperatures. Some of the reasons for a compost pile not heating include:</a:t>
            </a:r>
          </a:p>
          <a:p>
            <a:pPr marL="171450" indent="-171450">
              <a:buFont typeface="Arial"/>
              <a:buChar char="•"/>
              <a:defRPr/>
            </a:pPr>
            <a:r>
              <a:rPr lang="en-US" dirty="0">
                <a:ea typeface="ＭＳ Ｐゴシック" charset="-128"/>
              </a:rPr>
              <a:t>The pile is not getting enough air.</a:t>
            </a:r>
          </a:p>
          <a:p>
            <a:pPr marL="171450" indent="-171450">
              <a:buFont typeface="Arial"/>
              <a:buChar char="•"/>
              <a:defRPr/>
            </a:pPr>
            <a:r>
              <a:rPr lang="en-US" dirty="0">
                <a:ea typeface="ＭＳ Ｐゴシック" charset="-128"/>
              </a:rPr>
              <a:t>Too much water in the pile (prevents air from getting in).</a:t>
            </a:r>
          </a:p>
          <a:p>
            <a:pPr marL="171450" indent="-171450">
              <a:buFont typeface="Arial"/>
              <a:buChar char="•"/>
              <a:defRPr/>
            </a:pPr>
            <a:r>
              <a:rPr lang="en-US" dirty="0">
                <a:ea typeface="ＭＳ Ｐゴシック" charset="-128"/>
              </a:rPr>
              <a:t>Too many browns in the pile mix resulting in a shortage of nitrogen.</a:t>
            </a:r>
          </a:p>
          <a:p>
            <a:pPr marL="171450" indent="-171450">
              <a:buFont typeface="Arial"/>
              <a:buChar char="•"/>
              <a:defRPr/>
            </a:pPr>
            <a:endParaRPr lang="en-US" dirty="0">
              <a:ea typeface="ＭＳ Ｐゴシック" charset="-128"/>
            </a:endParaRPr>
          </a:p>
          <a:p>
            <a:pPr>
              <a:buFont typeface="Arial"/>
              <a:buNone/>
              <a:defRPr/>
            </a:pPr>
            <a:r>
              <a:rPr lang="en-US" dirty="0">
                <a:ea typeface="ＭＳ Ｐゴシック" charset="-128"/>
              </a:rPr>
              <a:t>Temperatures above 130 F result in a reduction of pathogens -- plant and human -- as well as a reduction in the number of viable weed seeds. </a:t>
            </a:r>
          </a:p>
        </p:txBody>
      </p:sp>
      <p:sp>
        <p:nvSpPr>
          <p:cNvPr id="70660" name="Slide Number Placeholder 3">
            <a:extLst>
              <a:ext uri="{FF2B5EF4-FFF2-40B4-BE49-F238E27FC236}">
                <a16:creationId xmlns:a16="http://schemas.microsoft.com/office/drawing/2014/main" id="{B7FED01F-A609-454B-93D8-76EC4746F6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F5963013-0B46-8545-AC9B-274D4663DF2E}" type="slidenum">
              <a:rPr lang="en-US" altLang="en-US"/>
              <a:pPr/>
              <a:t>21</a:t>
            </a:fld>
            <a:endParaRPr lang="en-US" altLang="en-US"/>
          </a:p>
        </p:txBody>
      </p:sp>
    </p:spTree>
    <p:extLst>
      <p:ext uri="{BB962C8B-B14F-4D97-AF65-F5344CB8AC3E}">
        <p14:creationId xmlns:p14="http://schemas.microsoft.com/office/powerpoint/2010/main" val="1829305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2DFDE511-71BD-AE47-85E5-1873363AD7A8}"/>
              </a:ext>
            </a:extLst>
          </p:cNvPr>
          <p:cNvSpPr>
            <a:spLocks noGrp="1" noRot="1" noChangeAspect="1" noTextEdit="1"/>
          </p:cNvSpPr>
          <p:nvPr>
            <p:ph type="sldImg"/>
          </p:nvPr>
        </p:nvSpPr>
        <p:spPr>
          <a:ln/>
        </p:spPr>
      </p:sp>
      <p:sp>
        <p:nvSpPr>
          <p:cNvPr id="71683" name="Notes Placeholder 2">
            <a:extLst>
              <a:ext uri="{FF2B5EF4-FFF2-40B4-BE49-F238E27FC236}">
                <a16:creationId xmlns:a16="http://schemas.microsoft.com/office/drawing/2014/main" id="{9F25780D-9DCA-D644-833C-F13ABB173B4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The ideal size for a compost pile is about 3 x 3 x 3 feet (1 cubic yard). This size is easy to keep aerated, easy to turn, but still large enough to maintain warm temperatures. </a:t>
            </a:r>
          </a:p>
          <a:p>
            <a:endParaRPr lang="en-US" altLang="en-US">
              <a:latin typeface="Tahoma" panose="020B0604030504040204" pitchFamily="34" charset="0"/>
            </a:endParaRPr>
          </a:p>
          <a:p>
            <a:r>
              <a:rPr lang="en-US" altLang="en-US">
                <a:latin typeface="Tahoma" panose="020B0604030504040204" pitchFamily="34" charset="0"/>
              </a:rPr>
              <a:t>Piles that are too big can be difficult to maintain and often don’t function as well as more appropriately sized piles.</a:t>
            </a:r>
          </a:p>
          <a:p>
            <a:endParaRPr lang="en-US" altLang="en-US">
              <a:latin typeface="Tahoma" panose="020B0604030504040204" pitchFamily="34" charset="0"/>
            </a:endParaRPr>
          </a:p>
          <a:p>
            <a:r>
              <a:rPr lang="en-US" altLang="en-US">
                <a:latin typeface="Tahoma" panose="020B0604030504040204" pitchFamily="34" charset="0"/>
              </a:rPr>
              <a:t>Size is an important factor to consider when selecting the type of bin you will use for composting. Many manufactured bins are smaller than 1 cubic yard and thus have difficulty generating higher temperatures.</a:t>
            </a:r>
          </a:p>
        </p:txBody>
      </p:sp>
      <p:sp>
        <p:nvSpPr>
          <p:cNvPr id="71684" name="Slide Number Placeholder 3">
            <a:extLst>
              <a:ext uri="{FF2B5EF4-FFF2-40B4-BE49-F238E27FC236}">
                <a16:creationId xmlns:a16="http://schemas.microsoft.com/office/drawing/2014/main" id="{6F0B974E-D108-FC46-A129-89C858D9CE8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E86D743B-A2AB-644F-8729-D7521DC26E30}" type="slidenum">
              <a:rPr lang="en-US" altLang="en-US"/>
              <a:pPr/>
              <a:t>22</a:t>
            </a:fld>
            <a:endParaRPr lang="en-US" altLang="en-US"/>
          </a:p>
        </p:txBody>
      </p:sp>
    </p:spTree>
    <p:extLst>
      <p:ext uri="{BB962C8B-B14F-4D97-AF65-F5344CB8AC3E}">
        <p14:creationId xmlns:p14="http://schemas.microsoft.com/office/powerpoint/2010/main" val="688577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6C0C7EB6-F3F1-754F-B600-2C45E324A6C8}"/>
              </a:ext>
            </a:extLst>
          </p:cNvPr>
          <p:cNvSpPr>
            <a:spLocks noGrp="1" noRot="1" noChangeAspect="1" noTextEdit="1"/>
          </p:cNvSpPr>
          <p:nvPr>
            <p:ph type="sldImg"/>
          </p:nvPr>
        </p:nvSpPr>
        <p:spPr>
          <a:ln/>
        </p:spPr>
      </p:sp>
      <p:sp>
        <p:nvSpPr>
          <p:cNvPr id="72707" name="Notes Placeholder 2">
            <a:extLst>
              <a:ext uri="{FF2B5EF4-FFF2-40B4-BE49-F238E27FC236}">
                <a16:creationId xmlns:a16="http://schemas.microsoft.com/office/drawing/2014/main" id="{16E0466F-F331-184C-B12C-121E4F050E1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Choose a composting strategy that works best for you. Your strategy will depend upon the amount of materials you generate for composting as well as the amount of time you are willing to devote to taking care of your compost pile. Your strategy may also depend upon the materials you are composting. For example if you compost kitchen scraps, odds are you generate a small volume of these each week that are added slowly over time to a cool compost pile. </a:t>
            </a:r>
          </a:p>
          <a:p>
            <a:endParaRPr lang="en-US" altLang="en-US">
              <a:latin typeface="Tahoma" panose="020B0604030504040204" pitchFamily="34" charset="0"/>
            </a:endParaRPr>
          </a:p>
          <a:p>
            <a:r>
              <a:rPr lang="en-US" altLang="en-US">
                <a:latin typeface="Tahoma" panose="020B0604030504040204" pitchFamily="34" charset="0"/>
              </a:rPr>
              <a:t>You also may have some piles that are hot piles and others that are cool. You will find out that putting more time into managing will result in compost being created in a shorter amount of time. In the following slides more details about these two strategies will be presented.</a:t>
            </a:r>
          </a:p>
        </p:txBody>
      </p:sp>
      <p:sp>
        <p:nvSpPr>
          <p:cNvPr id="72708" name="Slide Number Placeholder 3">
            <a:extLst>
              <a:ext uri="{FF2B5EF4-FFF2-40B4-BE49-F238E27FC236}">
                <a16:creationId xmlns:a16="http://schemas.microsoft.com/office/drawing/2014/main" id="{527CC415-03EA-7246-A2E4-9FF4D41C888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D3D63D41-4B3F-FF45-B070-A2E7D988789B}" type="slidenum">
              <a:rPr lang="en-US" altLang="en-US"/>
              <a:pPr/>
              <a:t>23</a:t>
            </a:fld>
            <a:endParaRPr lang="en-US" altLang="en-US"/>
          </a:p>
        </p:txBody>
      </p:sp>
    </p:spTree>
    <p:extLst>
      <p:ext uri="{BB962C8B-B14F-4D97-AF65-F5344CB8AC3E}">
        <p14:creationId xmlns:p14="http://schemas.microsoft.com/office/powerpoint/2010/main" val="785433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C6F0CF25-A7C2-3043-A337-9B6459FE3C22}"/>
              </a:ext>
            </a:extLst>
          </p:cNvPr>
          <p:cNvSpPr>
            <a:spLocks noGrp="1" noRot="1" noChangeAspect="1" noTextEdit="1"/>
          </p:cNvSpPr>
          <p:nvPr>
            <p:ph type="sldImg"/>
          </p:nvPr>
        </p:nvSpPr>
        <p:spPr>
          <a:ln/>
        </p:spPr>
      </p:sp>
      <p:sp>
        <p:nvSpPr>
          <p:cNvPr id="73731" name="Notes Placeholder 2">
            <a:extLst>
              <a:ext uri="{FF2B5EF4-FFF2-40B4-BE49-F238E27FC236}">
                <a16:creationId xmlns:a16="http://schemas.microsoft.com/office/drawing/2014/main" id="{5B3000D3-C660-6D48-B71F-7ADC018625D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This is the most rapid way to produce high-quality compost. The pile is constructed at one time and you will be tending to the pile on a weekly basis initially. </a:t>
            </a:r>
          </a:p>
        </p:txBody>
      </p:sp>
      <p:sp>
        <p:nvSpPr>
          <p:cNvPr id="73732" name="Slide Number Placeholder 3">
            <a:extLst>
              <a:ext uri="{FF2B5EF4-FFF2-40B4-BE49-F238E27FC236}">
                <a16:creationId xmlns:a16="http://schemas.microsoft.com/office/drawing/2014/main" id="{6E392417-B9CB-1F48-8309-CBB0B25F927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2BBF13FB-BC3D-A441-A163-F25AC6478AA3}" type="slidenum">
              <a:rPr lang="en-US" altLang="en-US"/>
              <a:pPr/>
              <a:t>24</a:t>
            </a:fld>
            <a:endParaRPr lang="en-US" altLang="en-US"/>
          </a:p>
        </p:txBody>
      </p:sp>
    </p:spTree>
    <p:extLst>
      <p:ext uri="{BB962C8B-B14F-4D97-AF65-F5344CB8AC3E}">
        <p14:creationId xmlns:p14="http://schemas.microsoft.com/office/powerpoint/2010/main" val="3452173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6861E762-226F-1A45-A1E7-0D040FF94470}"/>
              </a:ext>
            </a:extLst>
          </p:cNvPr>
          <p:cNvSpPr>
            <a:spLocks noGrp="1" noRot="1" noChangeAspect="1" noTextEdit="1"/>
          </p:cNvSpPr>
          <p:nvPr>
            <p:ph type="sldImg"/>
          </p:nvPr>
        </p:nvSpPr>
        <p:spPr>
          <a:ln/>
        </p:spPr>
      </p:sp>
      <p:sp>
        <p:nvSpPr>
          <p:cNvPr id="74755" name="Notes Placeholder 2">
            <a:extLst>
              <a:ext uri="{FF2B5EF4-FFF2-40B4-BE49-F238E27FC236}">
                <a16:creationId xmlns:a16="http://schemas.microsoft.com/office/drawing/2014/main" id="{BCAE9991-1EAF-A848-87C3-492462F7BE9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Remember your job as a composter is to create favorable conditions for the decomposers. Follow the food, water and air guidelines discussed earlier as you build your pile. If you create the proper conditions and your pile is large enough, you will notice a rise in pile temperature in a day or two.</a:t>
            </a:r>
          </a:p>
          <a:p>
            <a:endParaRPr lang="en-US" altLang="en-US">
              <a:latin typeface="Tahoma" panose="020B0604030504040204" pitchFamily="34" charset="0"/>
            </a:endParaRPr>
          </a:p>
          <a:p>
            <a:r>
              <a:rPr lang="en-US" altLang="en-US">
                <a:latin typeface="Tahoma" panose="020B0604030504040204" pitchFamily="34" charset="0"/>
              </a:rPr>
              <a:t>Adding some garden soil or even some finished compost to your pile as you build it can help add some organisms to the mix. Remember to manage pile moisture throughout the process. As your pile heats up, moisture may be lost as well. </a:t>
            </a:r>
          </a:p>
          <a:p>
            <a:endParaRPr lang="en-US" altLang="en-US">
              <a:latin typeface="Tahoma" panose="020B0604030504040204" pitchFamily="34" charset="0"/>
            </a:endParaRPr>
          </a:p>
          <a:p>
            <a:r>
              <a:rPr lang="en-US" altLang="en-US">
                <a:latin typeface="Tahoma" panose="020B0604030504040204" pitchFamily="34" charset="0"/>
              </a:rPr>
              <a:t>You will also notice as the composting process progresses the size of the pile gradually shrinks. This is a sure sign that composting is taking place. The final volume of compost produced can be as little as 1/3 the original size of the pile.</a:t>
            </a:r>
          </a:p>
          <a:p>
            <a:endParaRPr lang="en-US" altLang="en-US">
              <a:latin typeface="Tahoma" panose="020B0604030504040204" pitchFamily="34" charset="0"/>
            </a:endParaRPr>
          </a:p>
          <a:p>
            <a:r>
              <a:rPr lang="en-US" altLang="en-US">
                <a:latin typeface="Tahoma" panose="020B0604030504040204" pitchFamily="34" charset="0"/>
              </a:rPr>
              <a:t>The curing or maturing process is important to ensure the composting process is complete. Immature compost can harm plants or compete with them for nitrogen in the soil.</a:t>
            </a:r>
          </a:p>
        </p:txBody>
      </p:sp>
      <p:sp>
        <p:nvSpPr>
          <p:cNvPr id="74756" name="Slide Number Placeholder 3">
            <a:extLst>
              <a:ext uri="{FF2B5EF4-FFF2-40B4-BE49-F238E27FC236}">
                <a16:creationId xmlns:a16="http://schemas.microsoft.com/office/drawing/2014/main" id="{839BA0CF-D606-F14D-B970-1843FF2FE4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E2ADB7C6-0439-3F42-9093-B14A1ED82D04}" type="slidenum">
              <a:rPr lang="en-US" altLang="en-US"/>
              <a:pPr/>
              <a:t>25</a:t>
            </a:fld>
            <a:endParaRPr lang="en-US" altLang="en-US"/>
          </a:p>
        </p:txBody>
      </p:sp>
    </p:spTree>
    <p:extLst>
      <p:ext uri="{BB962C8B-B14F-4D97-AF65-F5344CB8AC3E}">
        <p14:creationId xmlns:p14="http://schemas.microsoft.com/office/powerpoint/2010/main" val="2593852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AE30E89E-FF78-B645-AABB-E41B811F85E5}"/>
              </a:ext>
            </a:extLst>
          </p:cNvPr>
          <p:cNvSpPr>
            <a:spLocks noGrp="1" noRot="1" noChangeAspect="1" noTextEdit="1"/>
          </p:cNvSpPr>
          <p:nvPr>
            <p:ph type="sldImg"/>
          </p:nvPr>
        </p:nvSpPr>
        <p:spPr>
          <a:ln/>
        </p:spPr>
      </p:sp>
      <p:sp>
        <p:nvSpPr>
          <p:cNvPr id="75779" name="Notes Placeholder 2">
            <a:extLst>
              <a:ext uri="{FF2B5EF4-FFF2-40B4-BE49-F238E27FC236}">
                <a16:creationId xmlns:a16="http://schemas.microsoft.com/office/drawing/2014/main" id="{5276F296-4DC2-A44B-96AB-141068693A6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The cool and easy composter will add brown and green materials a little at a time. However always try to have the top layer be brown materials to control odors or pests. Take care not to put any weed seeds or diseased plants into a cool pile as it may not get hot enough to kill the seeds or disease organisms.</a:t>
            </a:r>
          </a:p>
          <a:p>
            <a:endParaRPr lang="en-US" altLang="en-US">
              <a:latin typeface="Tahoma" panose="020B0604030504040204" pitchFamily="34" charset="0"/>
            </a:endParaRPr>
          </a:p>
          <a:p>
            <a:r>
              <a:rPr lang="en-US" altLang="en-US">
                <a:latin typeface="Tahoma" panose="020B0604030504040204" pitchFamily="34" charset="0"/>
              </a:rPr>
              <a:t>Save several bags of leaves or have a bale of straw so that during the summer when there is only green in the yard you have browns to add. This can also be the case if you compost kitchen scraps during the winter months. As you add your food scraps to the pile add the proper amounts of brown materials. When warm temperatures return in the spring the composting process will begin.</a:t>
            </a:r>
          </a:p>
          <a:p>
            <a:endParaRPr lang="en-US" altLang="en-US">
              <a:latin typeface="Tahoma" panose="020B0604030504040204" pitchFamily="34" charset="0"/>
            </a:endParaRPr>
          </a:p>
          <a:p>
            <a:r>
              <a:rPr lang="en-US" altLang="en-US">
                <a:latin typeface="Tahoma" panose="020B0604030504040204" pitchFamily="34" charset="0"/>
              </a:rPr>
              <a:t>Water and turn the pile when convenient or when needed. This is especially the case if there are bad odors coming from the pile. </a:t>
            </a:r>
          </a:p>
        </p:txBody>
      </p:sp>
      <p:sp>
        <p:nvSpPr>
          <p:cNvPr id="75780" name="Slide Number Placeholder 3">
            <a:extLst>
              <a:ext uri="{FF2B5EF4-FFF2-40B4-BE49-F238E27FC236}">
                <a16:creationId xmlns:a16="http://schemas.microsoft.com/office/drawing/2014/main" id="{1578E2B1-D345-0A44-B4D6-CCFA60D572F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51C62268-C1EC-534A-8692-7052E59400DB}" type="slidenum">
              <a:rPr lang="en-US" altLang="en-US"/>
              <a:pPr/>
              <a:t>26</a:t>
            </a:fld>
            <a:endParaRPr lang="en-US" altLang="en-US"/>
          </a:p>
        </p:txBody>
      </p:sp>
    </p:spTree>
    <p:extLst>
      <p:ext uri="{BB962C8B-B14F-4D97-AF65-F5344CB8AC3E}">
        <p14:creationId xmlns:p14="http://schemas.microsoft.com/office/powerpoint/2010/main" val="1372025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C585724D-DD72-4742-AB60-7A34A732F03D}"/>
              </a:ext>
            </a:extLst>
          </p:cNvPr>
          <p:cNvSpPr>
            <a:spLocks noGrp="1" noRot="1" noChangeAspect="1" noTextEdit="1"/>
          </p:cNvSpPr>
          <p:nvPr>
            <p:ph type="sldImg"/>
          </p:nvPr>
        </p:nvSpPr>
        <p:spPr>
          <a:ln/>
        </p:spPr>
      </p:sp>
      <p:sp>
        <p:nvSpPr>
          <p:cNvPr id="76803" name="Notes Placeholder 2">
            <a:extLst>
              <a:ext uri="{FF2B5EF4-FFF2-40B4-BE49-F238E27FC236}">
                <a16:creationId xmlns:a16="http://schemas.microsoft.com/office/drawing/2014/main" id="{BE0D2D42-B4D6-B244-BE30-E1C07916EDF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Turning (mixing) the pile helps to bring in fresh, oxygen-rich air into the pile by opening up pore space. </a:t>
            </a:r>
          </a:p>
          <a:p>
            <a:endParaRPr lang="en-US" altLang="en-US">
              <a:latin typeface="Tahoma" panose="020B0604030504040204" pitchFamily="34" charset="0"/>
            </a:endParaRPr>
          </a:p>
          <a:p>
            <a:r>
              <a:rPr lang="en-US" altLang="en-US">
                <a:latin typeface="Tahoma" panose="020B0604030504040204" pitchFamily="34" charset="0"/>
              </a:rPr>
              <a:t>Turning the pile is easier and more effective if you take your bin apart and set it next to the compost pile. Then transfer materials into the empty bin by placing the outer materials into the center of the new pile. Having two bins, one that is empty, also works for this transfer.</a:t>
            </a:r>
          </a:p>
          <a:p>
            <a:endParaRPr lang="en-US" altLang="en-US">
              <a:latin typeface="Tahoma" panose="020B0604030504040204" pitchFamily="34" charset="0"/>
            </a:endParaRPr>
          </a:p>
          <a:p>
            <a:r>
              <a:rPr lang="en-US" altLang="en-US">
                <a:latin typeface="Tahoma" panose="020B0604030504040204" pitchFamily="34" charset="0"/>
              </a:rPr>
              <a:t>Turning tools may help mix the pile to some degree, but most people find that a sturdy garden fork works best.</a:t>
            </a:r>
          </a:p>
          <a:p>
            <a:endParaRPr lang="en-US" altLang="en-US">
              <a:latin typeface="Tahoma" panose="020B0604030504040204" pitchFamily="34" charset="0"/>
            </a:endParaRPr>
          </a:p>
        </p:txBody>
      </p:sp>
      <p:sp>
        <p:nvSpPr>
          <p:cNvPr id="76804" name="Slide Number Placeholder 3">
            <a:extLst>
              <a:ext uri="{FF2B5EF4-FFF2-40B4-BE49-F238E27FC236}">
                <a16:creationId xmlns:a16="http://schemas.microsoft.com/office/drawing/2014/main" id="{DF6B36F9-8052-EA44-8F7B-431D9F6C72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9688F1FB-C3C2-A747-A343-81C54E85DBF8}" type="slidenum">
              <a:rPr lang="en-US" altLang="en-US"/>
              <a:pPr/>
              <a:t>27</a:t>
            </a:fld>
            <a:endParaRPr lang="en-US" altLang="en-US"/>
          </a:p>
        </p:txBody>
      </p:sp>
    </p:spTree>
    <p:extLst>
      <p:ext uri="{BB962C8B-B14F-4D97-AF65-F5344CB8AC3E}">
        <p14:creationId xmlns:p14="http://schemas.microsoft.com/office/powerpoint/2010/main" val="4127956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B0EAFFFB-E308-C745-9C7F-8FE220814DA8}"/>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7E92EE8A-3DE1-B042-BCC5-3CC98EA1537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There are many different options for compost bins. If you get serious about composting, you may find one bin just isn’t enough. Bins generally work better than heaps or piles. In some communities covered bins are required for compost piles. </a:t>
            </a:r>
          </a:p>
        </p:txBody>
      </p:sp>
      <p:sp>
        <p:nvSpPr>
          <p:cNvPr id="77828" name="Slide Number Placeholder 3">
            <a:extLst>
              <a:ext uri="{FF2B5EF4-FFF2-40B4-BE49-F238E27FC236}">
                <a16:creationId xmlns:a16="http://schemas.microsoft.com/office/drawing/2014/main" id="{A0BB86B5-74CF-CA42-9DF9-7DB95695602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73876A3B-9C31-8542-A314-5EC1D8F0AD2E}" type="slidenum">
              <a:rPr lang="en-US" altLang="en-US"/>
              <a:pPr/>
              <a:t>28</a:t>
            </a:fld>
            <a:endParaRPr lang="en-US" altLang="en-US"/>
          </a:p>
        </p:txBody>
      </p:sp>
    </p:spTree>
    <p:extLst>
      <p:ext uri="{BB962C8B-B14F-4D97-AF65-F5344CB8AC3E}">
        <p14:creationId xmlns:p14="http://schemas.microsoft.com/office/powerpoint/2010/main" val="1509231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A94F0F31-FEFB-1D42-B960-D9E1A2612F97}"/>
              </a:ext>
            </a:extLst>
          </p:cNvPr>
          <p:cNvSpPr>
            <a:spLocks noGrp="1" noRot="1" noChangeAspect="1" noTextEdit="1"/>
          </p:cNvSpPr>
          <p:nvPr>
            <p:ph type="sldImg"/>
          </p:nvPr>
        </p:nvSpPr>
        <p:spPr>
          <a:ln/>
        </p:spPr>
      </p:sp>
      <p:sp>
        <p:nvSpPr>
          <p:cNvPr id="78851" name="Notes Placeholder 2">
            <a:extLst>
              <a:ext uri="{FF2B5EF4-FFF2-40B4-BE49-F238E27FC236}">
                <a16:creationId xmlns:a16="http://schemas.microsoft.com/office/drawing/2014/main" id="{1897F3CA-1D07-DD4F-A288-E89D1021153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Here are some examples of home-built compost bins. Some are made from purchased materials while others, such as the pallet bin can be made from materials others no longer want. UW-Extension has a number of compost bin plans that you can use to build your own.</a:t>
            </a:r>
          </a:p>
        </p:txBody>
      </p:sp>
      <p:sp>
        <p:nvSpPr>
          <p:cNvPr id="78852" name="Slide Number Placeholder 3">
            <a:extLst>
              <a:ext uri="{FF2B5EF4-FFF2-40B4-BE49-F238E27FC236}">
                <a16:creationId xmlns:a16="http://schemas.microsoft.com/office/drawing/2014/main" id="{D2A9D088-BF7F-ED4C-8F38-9F7EBEEA320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12D425C2-B143-0241-A46A-B8967B7B90E5}" type="slidenum">
              <a:rPr lang="en-US" altLang="en-US"/>
              <a:pPr/>
              <a:t>29</a:t>
            </a:fld>
            <a:endParaRPr lang="en-US" altLang="en-US"/>
          </a:p>
        </p:txBody>
      </p:sp>
    </p:spTree>
    <p:extLst>
      <p:ext uri="{BB962C8B-B14F-4D97-AF65-F5344CB8AC3E}">
        <p14:creationId xmlns:p14="http://schemas.microsoft.com/office/powerpoint/2010/main" val="3936246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605F9957-7167-4A44-814F-32A81CAAC029}"/>
              </a:ext>
            </a:extLst>
          </p:cNvPr>
          <p:cNvSpPr>
            <a:spLocks noGrp="1" noRot="1" noChangeAspect="1" noTextEdit="1"/>
          </p:cNvSpPr>
          <p:nvPr>
            <p:ph type="sldImg"/>
          </p:nvPr>
        </p:nvSpPr>
        <p:spPr>
          <a:ln/>
        </p:spPr>
      </p:sp>
      <p:sp>
        <p:nvSpPr>
          <p:cNvPr id="79875" name="Notes Placeholder 2">
            <a:extLst>
              <a:ext uri="{FF2B5EF4-FFF2-40B4-BE49-F238E27FC236}">
                <a16:creationId xmlns:a16="http://schemas.microsoft.com/office/drawing/2014/main" id="{82D2441C-DE0F-6C4F-8CE7-282982CEC27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There are many manufactured bins available to composters. Cost can range from $30 to $40 to hundreds of dollars. Most bins are easy to set up and use, and some include mechanisms to assist with turning. Some factors to consider when shopping for a compost bin is size (larger is better), cost and durability. </a:t>
            </a:r>
          </a:p>
        </p:txBody>
      </p:sp>
      <p:sp>
        <p:nvSpPr>
          <p:cNvPr id="79876" name="Slide Number Placeholder 3">
            <a:extLst>
              <a:ext uri="{FF2B5EF4-FFF2-40B4-BE49-F238E27FC236}">
                <a16:creationId xmlns:a16="http://schemas.microsoft.com/office/drawing/2014/main" id="{7D0DE42E-D447-D745-8286-F084739E0E9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C0857FB6-C1B8-5E41-BAF5-CD202273250A}" type="slidenum">
              <a:rPr lang="en-US" altLang="en-US"/>
              <a:pPr/>
              <a:t>30</a:t>
            </a:fld>
            <a:endParaRPr lang="en-US" altLang="en-US"/>
          </a:p>
        </p:txBody>
      </p:sp>
    </p:spTree>
    <p:extLst>
      <p:ext uri="{BB962C8B-B14F-4D97-AF65-F5344CB8AC3E}">
        <p14:creationId xmlns:p14="http://schemas.microsoft.com/office/powerpoint/2010/main" val="459410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09A5E563-B106-A346-8A02-13053AFE9B8C}"/>
              </a:ext>
            </a:extLst>
          </p:cNvPr>
          <p:cNvSpPr>
            <a:spLocks noGrp="1" noRot="1" noChangeAspect="1" noTextEdit="1"/>
          </p:cNvSpPr>
          <p:nvPr>
            <p:ph type="sldImg"/>
          </p:nvPr>
        </p:nvSpPr>
        <p:spPr>
          <a:ln/>
        </p:spPr>
      </p:sp>
      <p:sp>
        <p:nvSpPr>
          <p:cNvPr id="80899" name="Notes Placeholder 2">
            <a:extLst>
              <a:ext uri="{FF2B5EF4-FFF2-40B4-BE49-F238E27FC236}">
                <a16:creationId xmlns:a16="http://schemas.microsoft.com/office/drawing/2014/main" id="{5730B206-8A1E-A74A-944E-6D2FC4D121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Use common sense when selecting a location for your compost pile. </a:t>
            </a:r>
          </a:p>
          <a:p>
            <a:pPr>
              <a:buFontTx/>
              <a:buChar char="•"/>
            </a:pPr>
            <a:r>
              <a:rPr lang="en-US" altLang="en-US">
                <a:latin typeface="Tahoma" panose="020B0604030504040204" pitchFamily="34" charset="0"/>
              </a:rPr>
              <a:t>A shaded area helps keep the pile from drying out in the summer and makes it more pleasant for you to work at the pile. However a sunny location will warm up sooner in the spring and freeze later in the fall.</a:t>
            </a:r>
          </a:p>
          <a:p>
            <a:pPr>
              <a:buFontTx/>
              <a:buChar char="•"/>
            </a:pPr>
            <a:r>
              <a:rPr lang="en-US" altLang="en-US">
                <a:latin typeface="Tahoma" panose="020B0604030504040204" pitchFamily="34" charset="0"/>
              </a:rPr>
              <a:t>Be sure the location won</a:t>
            </a:r>
            <a:r>
              <a:rPr lang="fr-FR" altLang="en-US">
                <a:latin typeface="Tahoma" panose="020B0604030504040204" pitchFamily="34" charset="0"/>
              </a:rPr>
              <a:t>’</a:t>
            </a:r>
            <a:r>
              <a:rPr lang="en-US" altLang="ja-JP">
                <a:latin typeface="Tahoma" panose="020B0604030504040204" pitchFamily="34" charset="0"/>
              </a:rPr>
              <a:t>t interfere with your other lawn and garden activities and fits into the landscape. Place it in a location that is easy to access.</a:t>
            </a:r>
          </a:p>
          <a:p>
            <a:pPr>
              <a:buFontTx/>
              <a:buChar char="•"/>
            </a:pPr>
            <a:r>
              <a:rPr lang="en-US" altLang="en-US">
                <a:latin typeface="Tahoma" panose="020B0604030504040204" pitchFamily="34" charset="0"/>
              </a:rPr>
              <a:t>Leave adequate workspace around the pile for filling, turning and emptying.</a:t>
            </a:r>
          </a:p>
          <a:p>
            <a:pPr>
              <a:buFontTx/>
              <a:buChar char="•"/>
            </a:pPr>
            <a:r>
              <a:rPr lang="en-US" altLang="en-US">
                <a:latin typeface="Tahoma" panose="020B0604030504040204" pitchFamily="34" charset="0"/>
              </a:rPr>
              <a:t>Consider having space for stockpiling browns in the fall and for storing finished compost until you are ready to use it.</a:t>
            </a:r>
          </a:p>
          <a:p>
            <a:pPr>
              <a:buFontTx/>
              <a:buChar char="•"/>
            </a:pPr>
            <a:r>
              <a:rPr lang="en-US" altLang="en-US">
                <a:latin typeface="Tahoma" panose="020B0604030504040204" pitchFamily="34" charset="0"/>
              </a:rPr>
              <a:t>Keep within reach or a garden hose so you don</a:t>
            </a:r>
            <a:r>
              <a:rPr lang="fr-FR" altLang="en-US">
                <a:latin typeface="Tahoma" panose="020B0604030504040204" pitchFamily="34" charset="0"/>
              </a:rPr>
              <a:t>’</a:t>
            </a:r>
            <a:r>
              <a:rPr lang="en-US" altLang="ja-JP">
                <a:latin typeface="Tahoma" panose="020B0604030504040204" pitchFamily="34" charset="0"/>
              </a:rPr>
              <a:t>t have to carry pails of water to the pile. </a:t>
            </a:r>
          </a:p>
          <a:p>
            <a:pPr>
              <a:buFontTx/>
              <a:buChar char="•"/>
            </a:pPr>
            <a:endParaRPr lang="en-US" altLang="en-US">
              <a:latin typeface="Tahoma" panose="020B0604030504040204" pitchFamily="34" charset="0"/>
            </a:endParaRPr>
          </a:p>
          <a:p>
            <a:r>
              <a:rPr lang="en-US" altLang="en-US">
                <a:latin typeface="Tahoma" panose="020B0604030504040204" pitchFamily="34" charset="0"/>
              </a:rPr>
              <a:t>Be considerate of your neighbors. Keep your pile neat and tidy as well as well-aerated. </a:t>
            </a:r>
          </a:p>
        </p:txBody>
      </p:sp>
      <p:sp>
        <p:nvSpPr>
          <p:cNvPr id="80900" name="Slide Number Placeholder 3">
            <a:extLst>
              <a:ext uri="{FF2B5EF4-FFF2-40B4-BE49-F238E27FC236}">
                <a16:creationId xmlns:a16="http://schemas.microsoft.com/office/drawing/2014/main" id="{7C32DD82-5DA7-1644-B589-3223B5F3467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82AE50D6-1444-9D48-8D0D-654F2B675FE6}" type="slidenum">
              <a:rPr lang="en-US" altLang="en-US"/>
              <a:pPr/>
              <a:t>31</a:t>
            </a:fld>
            <a:endParaRPr lang="en-US" altLang="en-US"/>
          </a:p>
        </p:txBody>
      </p:sp>
    </p:spTree>
    <p:extLst>
      <p:ext uri="{BB962C8B-B14F-4D97-AF65-F5344CB8AC3E}">
        <p14:creationId xmlns:p14="http://schemas.microsoft.com/office/powerpoint/2010/main" val="1093416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125B46E6-FBAC-E040-B8BA-F913AABB2CE6}"/>
              </a:ext>
            </a:extLst>
          </p:cNvPr>
          <p:cNvSpPr>
            <a:spLocks noGrp="1" noRot="1" noChangeAspect="1" noTextEdit="1"/>
          </p:cNvSpPr>
          <p:nvPr>
            <p:ph type="sldImg"/>
          </p:nvPr>
        </p:nvSpPr>
        <p:spPr>
          <a:ln/>
        </p:spPr>
      </p:sp>
      <p:sp>
        <p:nvSpPr>
          <p:cNvPr id="81923" name="Notes Placeholder 2">
            <a:extLst>
              <a:ext uri="{FF2B5EF4-FFF2-40B4-BE49-F238E27FC236}">
                <a16:creationId xmlns:a16="http://schemas.microsoft.com/office/drawing/2014/main" id="{C8F62B49-1716-A941-8C82-3DBF26DD84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Sometimes composting doesn’t go just as you would like. If problems arise, here are some possible solutions:</a:t>
            </a:r>
          </a:p>
          <a:p>
            <a:endParaRPr lang="en-US" altLang="en-US">
              <a:latin typeface="Tahoma" panose="020B0604030504040204" pitchFamily="34" charset="0"/>
            </a:endParaRPr>
          </a:p>
          <a:p>
            <a:r>
              <a:rPr lang="en-US" altLang="en-US">
                <a:latin typeface="Tahoma" panose="020B0604030504040204" pitchFamily="34" charset="0"/>
              </a:rPr>
              <a:t>Decomposers need moisture and a balanced diet to make compost. If nothing is happening and the pile is dry, add water until the material feels like a well-wrung-out sponge. Another common problem is having too many browns in the pile. A compost bin full of leaves will decompose very slowly, but if we add in some green material we will speed up the composting process.</a:t>
            </a:r>
          </a:p>
          <a:p>
            <a:endParaRPr lang="en-US" altLang="en-US">
              <a:latin typeface="Tahoma" panose="020B0604030504040204" pitchFamily="34" charset="0"/>
            </a:endParaRPr>
          </a:p>
          <a:p>
            <a:r>
              <a:rPr lang="en-US" altLang="en-US">
                <a:latin typeface="Tahoma" panose="020B0604030504040204" pitchFamily="34" charset="0"/>
              </a:rPr>
              <a:t>At the root of foul odors is poor aeration and lack of carbon (brown) materials. The cure is to turn the pile and add dry browns. If you are adding kitchen scraps, be sure to mix them into the pile. A small pile of kitchen scraps could start to smell and attract unwanted critters.</a:t>
            </a:r>
          </a:p>
          <a:p>
            <a:endParaRPr lang="en-US" altLang="en-US">
              <a:latin typeface="Tahoma" panose="020B0604030504040204" pitchFamily="34" charset="0"/>
            </a:endParaRPr>
          </a:p>
          <a:p>
            <a:r>
              <a:rPr lang="en-US" altLang="en-US">
                <a:latin typeface="Tahoma" panose="020B0604030504040204" pitchFamily="34" charset="0"/>
              </a:rPr>
              <a:t>Ammonia odors usually mean you have too many greens in the mix, so excess nitrogen is being converted to ammonia. Add browns to balance the diet. If you have rotten-egg smells, your pile may be too wet or not porous enough. Add brown and turn the pile.</a:t>
            </a:r>
          </a:p>
        </p:txBody>
      </p:sp>
      <p:sp>
        <p:nvSpPr>
          <p:cNvPr id="81924" name="Slide Number Placeholder 3">
            <a:extLst>
              <a:ext uri="{FF2B5EF4-FFF2-40B4-BE49-F238E27FC236}">
                <a16:creationId xmlns:a16="http://schemas.microsoft.com/office/drawing/2014/main" id="{A43188B3-8E10-B14A-93EC-AD242E738B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5081127C-F297-D144-8DBB-19FDE1F55402}" type="slidenum">
              <a:rPr lang="en-US" altLang="en-US"/>
              <a:pPr/>
              <a:t>33</a:t>
            </a:fld>
            <a:endParaRPr lang="en-US" altLang="en-US"/>
          </a:p>
        </p:txBody>
      </p:sp>
    </p:spTree>
    <p:extLst>
      <p:ext uri="{BB962C8B-B14F-4D97-AF65-F5344CB8AC3E}">
        <p14:creationId xmlns:p14="http://schemas.microsoft.com/office/powerpoint/2010/main" val="2166488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F4BEFE2B-2807-7C44-8238-3CFEA88C01C8}"/>
              </a:ext>
            </a:extLst>
          </p:cNvPr>
          <p:cNvSpPr>
            <a:spLocks noGrp="1" noRot="1" noChangeAspect="1" noTextEdit="1"/>
          </p:cNvSpPr>
          <p:nvPr>
            <p:ph type="sldImg"/>
          </p:nvPr>
        </p:nvSpPr>
        <p:spPr>
          <a:ln/>
        </p:spPr>
      </p:sp>
      <p:sp>
        <p:nvSpPr>
          <p:cNvPr id="82947" name="Notes Placeholder 2">
            <a:extLst>
              <a:ext uri="{FF2B5EF4-FFF2-40B4-BE49-F238E27FC236}">
                <a16:creationId xmlns:a16="http://schemas.microsoft.com/office/drawing/2014/main" id="{EE8D6438-F4CC-F34C-B8C2-E7A51739D68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Compost is referred to as a fertilizer by some, but it can do much more for your garden than just deliver nutrients such as nitrogen, phosphorus and potassium. Compost provides many benefits to the soil. It can loosen heavy clay soils or it can help sandy soils hold onto moisture. In all soil types it improves soil structure and adds organic matter which stimulates beneficial soil organisms. Compost has also been shown to reduce soil-borne plant diseases. Adding compost improves soil health, yields healthier plants and reduces the need for pesticides.</a:t>
            </a:r>
          </a:p>
        </p:txBody>
      </p:sp>
      <p:sp>
        <p:nvSpPr>
          <p:cNvPr id="82948" name="Slide Number Placeholder 3">
            <a:extLst>
              <a:ext uri="{FF2B5EF4-FFF2-40B4-BE49-F238E27FC236}">
                <a16:creationId xmlns:a16="http://schemas.microsoft.com/office/drawing/2014/main" id="{3F6E7FA6-DBBD-D246-8067-8C55CF82200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60EC83F1-0DC7-154B-9781-F3FEF20B33D9}" type="slidenum">
              <a:rPr lang="en-US" altLang="en-US"/>
              <a:pPr/>
              <a:t>34</a:t>
            </a:fld>
            <a:endParaRPr lang="en-US" altLang="en-US"/>
          </a:p>
        </p:txBody>
      </p:sp>
    </p:spTree>
    <p:extLst>
      <p:ext uri="{BB962C8B-B14F-4D97-AF65-F5344CB8AC3E}">
        <p14:creationId xmlns:p14="http://schemas.microsoft.com/office/powerpoint/2010/main" val="1965561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369D0A7B-9224-594C-9738-BD97066F2FDC}"/>
              </a:ext>
            </a:extLst>
          </p:cNvPr>
          <p:cNvSpPr>
            <a:spLocks noGrp="1" noRot="1" noChangeAspect="1" noTextEdit="1"/>
          </p:cNvSpPr>
          <p:nvPr>
            <p:ph type="sldImg"/>
          </p:nvPr>
        </p:nvSpPr>
        <p:spPr>
          <a:ln/>
        </p:spPr>
      </p:sp>
      <p:sp>
        <p:nvSpPr>
          <p:cNvPr id="83971" name="Notes Placeholder 2">
            <a:extLst>
              <a:ext uri="{FF2B5EF4-FFF2-40B4-BE49-F238E27FC236}">
                <a16:creationId xmlns:a16="http://schemas.microsoft.com/office/drawing/2014/main" id="{224AC3CF-3349-F14F-BF99-4ABC57A615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Before you use your compost be sure it has matured. The compost should have an earthy smell and you should not be able to recognize any of the ingredients you used to make the compost. </a:t>
            </a:r>
          </a:p>
        </p:txBody>
      </p:sp>
      <p:sp>
        <p:nvSpPr>
          <p:cNvPr id="83972" name="Slide Number Placeholder 3">
            <a:extLst>
              <a:ext uri="{FF2B5EF4-FFF2-40B4-BE49-F238E27FC236}">
                <a16:creationId xmlns:a16="http://schemas.microsoft.com/office/drawing/2014/main" id="{B01A7FBE-45E1-CF4A-A9D1-AC4979C07C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1D4550BF-8588-2249-B85A-A3F8C407F0E0}" type="slidenum">
              <a:rPr lang="en-US" altLang="en-US"/>
              <a:pPr/>
              <a:t>35</a:t>
            </a:fld>
            <a:endParaRPr lang="en-US" altLang="en-US"/>
          </a:p>
        </p:txBody>
      </p:sp>
    </p:spTree>
    <p:extLst>
      <p:ext uri="{BB962C8B-B14F-4D97-AF65-F5344CB8AC3E}">
        <p14:creationId xmlns:p14="http://schemas.microsoft.com/office/powerpoint/2010/main" val="2594964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7117B67B-7772-6B4B-A8AA-570C497BADF4}"/>
              </a:ext>
            </a:extLst>
          </p:cNvPr>
          <p:cNvSpPr>
            <a:spLocks noGrp="1" noRot="1" noChangeAspect="1" noTextEdit="1"/>
          </p:cNvSpPr>
          <p:nvPr>
            <p:ph type="sldImg"/>
          </p:nvPr>
        </p:nvSpPr>
        <p:spPr>
          <a:ln/>
        </p:spPr>
      </p:sp>
      <p:sp>
        <p:nvSpPr>
          <p:cNvPr id="84995" name="Notes Placeholder 2">
            <a:extLst>
              <a:ext uri="{FF2B5EF4-FFF2-40B4-BE49-F238E27FC236}">
                <a16:creationId xmlns:a16="http://schemas.microsoft.com/office/drawing/2014/main" id="{1167AB30-BE10-AD4C-8E4E-A89FE917EA5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You can perform a couple of simple tests on your compost to see if it is mature. Cucumbers seeds can be used to check your compost. Fill two or three 16-ounce plastic cups three-fourths full of compost and plant five cucumber seeds in each cup. In the same number of cups place a soil mix you know to be good and add the same number of seeds, this is your control. Water and place the cups in a warm sunny spot for 14 days. Make sure the cups don’t get too dry. At the end of the trial period compare the plants in the compost with those in the control. If the results are comparable the compost is ready to use. If the seeds in the compost don’t germinate or the plants appear stunted, allow the compost to mature longer before using.</a:t>
            </a:r>
          </a:p>
          <a:p>
            <a:endParaRPr lang="en-US" altLang="en-US">
              <a:latin typeface="Tahoma" panose="020B0604030504040204" pitchFamily="34" charset="0"/>
            </a:endParaRPr>
          </a:p>
          <a:p>
            <a:endParaRPr lang="en-US" altLang="en-US">
              <a:latin typeface="Tahoma" panose="020B0604030504040204" pitchFamily="34" charset="0"/>
            </a:endParaRPr>
          </a:p>
        </p:txBody>
      </p:sp>
      <p:sp>
        <p:nvSpPr>
          <p:cNvPr id="84996" name="Slide Number Placeholder 3">
            <a:extLst>
              <a:ext uri="{FF2B5EF4-FFF2-40B4-BE49-F238E27FC236}">
                <a16:creationId xmlns:a16="http://schemas.microsoft.com/office/drawing/2014/main" id="{F92CAA5C-B23B-4747-9E9F-6826065913E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321758FF-7917-334F-A349-5DA2BDA52755}" type="slidenum">
              <a:rPr lang="en-US" altLang="en-US"/>
              <a:pPr/>
              <a:t>36</a:t>
            </a:fld>
            <a:endParaRPr lang="en-US" altLang="en-US"/>
          </a:p>
        </p:txBody>
      </p:sp>
    </p:spTree>
    <p:extLst>
      <p:ext uri="{BB962C8B-B14F-4D97-AF65-F5344CB8AC3E}">
        <p14:creationId xmlns:p14="http://schemas.microsoft.com/office/powerpoint/2010/main" val="1370656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861039BB-790F-0A40-A9D5-FF35BD2DDA4E}"/>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F841DD27-F91D-5445-A03E-A839A0985BA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You can build your own screen using hardware cloth with half-inch openings. The larger particles you remove can be added to your next batch of compost.</a:t>
            </a:r>
          </a:p>
        </p:txBody>
      </p:sp>
      <p:sp>
        <p:nvSpPr>
          <p:cNvPr id="86020" name="Slide Number Placeholder 3">
            <a:extLst>
              <a:ext uri="{FF2B5EF4-FFF2-40B4-BE49-F238E27FC236}">
                <a16:creationId xmlns:a16="http://schemas.microsoft.com/office/drawing/2014/main" id="{51C0E50E-F93F-2D46-877F-56C04ACA2E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1E7F4C17-7C2E-754E-86CD-78B03BB35234}" type="slidenum">
              <a:rPr lang="en-US" altLang="en-US"/>
              <a:pPr/>
              <a:t>37</a:t>
            </a:fld>
            <a:endParaRPr lang="en-US" altLang="en-US"/>
          </a:p>
        </p:txBody>
      </p:sp>
    </p:spTree>
    <p:extLst>
      <p:ext uri="{BB962C8B-B14F-4D97-AF65-F5344CB8AC3E}">
        <p14:creationId xmlns:p14="http://schemas.microsoft.com/office/powerpoint/2010/main" val="30803942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EDBBE342-DEFC-7341-B458-BA28EA2F19EC}"/>
              </a:ext>
            </a:extLst>
          </p:cNvPr>
          <p:cNvSpPr>
            <a:spLocks noGrp="1" noRot="1" noChangeAspect="1" noTextEdit="1"/>
          </p:cNvSpPr>
          <p:nvPr>
            <p:ph type="sldImg"/>
          </p:nvPr>
        </p:nvSpPr>
        <p:spPr>
          <a:ln/>
        </p:spPr>
      </p:sp>
      <p:sp>
        <p:nvSpPr>
          <p:cNvPr id="87043" name="Notes Placeholder 2">
            <a:extLst>
              <a:ext uri="{FF2B5EF4-FFF2-40B4-BE49-F238E27FC236}">
                <a16:creationId xmlns:a16="http://schemas.microsoft.com/office/drawing/2014/main" id="{D56BB4A1-FA97-F445-9797-0280E22742B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ahoma" panose="020B0604030504040204" pitchFamily="34" charset="0"/>
              </a:rPr>
              <a:t>Compost can be used in a number of ways wherever you are growing plants.</a:t>
            </a:r>
          </a:p>
        </p:txBody>
      </p:sp>
      <p:sp>
        <p:nvSpPr>
          <p:cNvPr id="87044" name="Slide Number Placeholder 3">
            <a:extLst>
              <a:ext uri="{FF2B5EF4-FFF2-40B4-BE49-F238E27FC236}">
                <a16:creationId xmlns:a16="http://schemas.microsoft.com/office/drawing/2014/main" id="{7E76CC6C-AAEC-8243-BBF1-F60B710E4BF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ea typeface="MS PGothic" panose="020B0600070205080204" pitchFamily="34" charset="-128"/>
              </a:defRPr>
            </a:lvl1pPr>
            <a:lvl2pPr marL="742950" indent="-285750" defTabSz="930275">
              <a:defRPr>
                <a:solidFill>
                  <a:schemeClr val="tx1"/>
                </a:solidFill>
                <a:latin typeface="Tahoma" panose="020B0604030504040204" pitchFamily="34" charset="0"/>
                <a:ea typeface="MS PGothic" panose="020B0600070205080204" pitchFamily="34" charset="-128"/>
              </a:defRPr>
            </a:lvl2pPr>
            <a:lvl3pPr marL="1143000" indent="-228600" defTabSz="930275">
              <a:defRPr>
                <a:solidFill>
                  <a:schemeClr val="tx1"/>
                </a:solidFill>
                <a:latin typeface="Tahoma" panose="020B0604030504040204" pitchFamily="34" charset="0"/>
                <a:ea typeface="MS PGothic" panose="020B0600070205080204" pitchFamily="34" charset="-128"/>
              </a:defRPr>
            </a:lvl3pPr>
            <a:lvl4pPr marL="1600200" indent="-228600" defTabSz="930275">
              <a:defRPr>
                <a:solidFill>
                  <a:schemeClr val="tx1"/>
                </a:solidFill>
                <a:latin typeface="Tahoma" panose="020B0604030504040204" pitchFamily="34" charset="0"/>
                <a:ea typeface="MS PGothic" panose="020B0600070205080204" pitchFamily="34" charset="-128"/>
              </a:defRPr>
            </a:lvl4pPr>
            <a:lvl5pPr marL="2057400" indent="-228600" defTabSz="930275">
              <a:defRPr>
                <a:solidFill>
                  <a:schemeClr val="tx1"/>
                </a:solidFill>
                <a:latin typeface="Tahom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fld id="{2918ECB6-D919-2148-B4F0-75705990670B}" type="slidenum">
              <a:rPr lang="en-US" altLang="en-US"/>
              <a:pPr/>
              <a:t>38</a:t>
            </a:fld>
            <a:endParaRPr lang="en-US" altLang="en-US"/>
          </a:p>
        </p:txBody>
      </p:sp>
    </p:spTree>
    <p:extLst>
      <p:ext uri="{BB962C8B-B14F-4D97-AF65-F5344CB8AC3E}">
        <p14:creationId xmlns:p14="http://schemas.microsoft.com/office/powerpoint/2010/main" val="1906913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2583-CEB4-7F40-A0E3-4592025A88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E2C664-A6A4-D240-9C84-5EC569511D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3A94F3-F916-064A-897F-B96B3CC02D99}"/>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5" name="Footer Placeholder 4">
            <a:extLst>
              <a:ext uri="{FF2B5EF4-FFF2-40B4-BE49-F238E27FC236}">
                <a16:creationId xmlns:a16="http://schemas.microsoft.com/office/drawing/2014/main" id="{7952A2AF-3053-D74A-9D12-726A231190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37E830-8E52-4441-A58B-9890730379C3}"/>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1869896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6C48-74D8-3442-893D-BECEADDEA5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48BD30-40BA-A545-9528-9EBE791E22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253A64-A5EB-064F-9172-DD80EE69FFBA}"/>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5" name="Footer Placeholder 4">
            <a:extLst>
              <a:ext uri="{FF2B5EF4-FFF2-40B4-BE49-F238E27FC236}">
                <a16:creationId xmlns:a16="http://schemas.microsoft.com/office/drawing/2014/main" id="{EE19E447-D486-3840-9B5C-C380A1A99A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7BB6E-A5F4-7F48-8BB7-D588E0463639}"/>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49376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43421-2F4C-8A41-95D3-192C824754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6D4600-01AE-244F-9BB5-AB5C21CA62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4BAAA7-A01C-7D4C-BF07-CE0E15CEB88E}"/>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5" name="Footer Placeholder 4">
            <a:extLst>
              <a:ext uri="{FF2B5EF4-FFF2-40B4-BE49-F238E27FC236}">
                <a16:creationId xmlns:a16="http://schemas.microsoft.com/office/drawing/2014/main" id="{9C6D9AA9-B570-364C-B50A-C46E4CCD8E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2CC151-887D-4C49-A8DA-D926DFE70F2C}"/>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808665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9CDA-4CE1-044A-B6A3-0916FE84D9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D40AE8-5E0A-6B4C-9064-2F91359FFE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BC2021-0B2E-7247-A364-5208770C4D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C45B3D-43BB-114F-8428-CBC709D1B833}"/>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6" name="Footer Placeholder 5">
            <a:extLst>
              <a:ext uri="{FF2B5EF4-FFF2-40B4-BE49-F238E27FC236}">
                <a16:creationId xmlns:a16="http://schemas.microsoft.com/office/drawing/2014/main" id="{9BD95F2D-0CA9-8C4C-9A82-C711BBC4BD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FD01C9-9528-5B4C-AF79-E29D86F86101}"/>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2342196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1DC85-A481-664E-9174-0A1F6D60E7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DB75C7-91F1-A041-A575-8573F2BDD6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C6B707-F025-214B-A91D-B712FF742B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D8366F-B7F4-F946-BEB2-4695804B7E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786DD8-1403-824D-87E2-21ED0D7D00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D40235-1CC0-5747-B2FC-CB9FD34A3A01}"/>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8" name="Footer Placeholder 7">
            <a:extLst>
              <a:ext uri="{FF2B5EF4-FFF2-40B4-BE49-F238E27FC236}">
                <a16:creationId xmlns:a16="http://schemas.microsoft.com/office/drawing/2014/main" id="{9D84DB93-05AE-864A-BE31-ACC210FFD8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A40438-E115-0049-A02B-C0FBBDBA5078}"/>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385647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21DBD-FC06-2741-81C9-51AC6C8466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0490E6-39A5-7247-8368-82D7E327E1C2}"/>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4" name="Footer Placeholder 3">
            <a:extLst>
              <a:ext uri="{FF2B5EF4-FFF2-40B4-BE49-F238E27FC236}">
                <a16:creationId xmlns:a16="http://schemas.microsoft.com/office/drawing/2014/main" id="{EC4A82B1-266C-6244-82D6-46DBF8D679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E261D6-AD20-8744-B3AD-980D4F19D2BD}"/>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421204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6DC76-C67B-B14C-8940-BF8E351AE009}"/>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3" name="Footer Placeholder 2">
            <a:extLst>
              <a:ext uri="{FF2B5EF4-FFF2-40B4-BE49-F238E27FC236}">
                <a16:creationId xmlns:a16="http://schemas.microsoft.com/office/drawing/2014/main" id="{A8BFBAE4-8FDE-1A4E-8950-B85D61E2BB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7B8099-D0C3-FF4F-AECA-75D9C85B0495}"/>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385204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4C23F-EE0F-1E4D-ABA7-507D695BE6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CF38DF-2FB2-DE4A-9254-73EC30BC2D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36923F-6747-1748-87C1-A37C429D97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638EA0-4A26-8840-9A25-5B2D8B20ED1F}"/>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6" name="Footer Placeholder 5">
            <a:extLst>
              <a:ext uri="{FF2B5EF4-FFF2-40B4-BE49-F238E27FC236}">
                <a16:creationId xmlns:a16="http://schemas.microsoft.com/office/drawing/2014/main" id="{32F9F0A0-8BFA-B745-94FE-E447EC470D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D7CA93-8F50-8A48-89E6-F67B60E365BD}"/>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1834028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92BA6-310B-1648-9042-A0665C03C0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38BF70-1004-6447-A547-EA526FDC4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5E24E5-434F-384B-844C-B29EEE988A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E93ED-7E72-F146-8801-2FCB186B96B8}"/>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6" name="Footer Placeholder 5">
            <a:extLst>
              <a:ext uri="{FF2B5EF4-FFF2-40B4-BE49-F238E27FC236}">
                <a16:creationId xmlns:a16="http://schemas.microsoft.com/office/drawing/2014/main" id="{3E9EE12B-A0B4-EC48-85F5-D4F64C7533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195BDF-A78F-2F4A-A7A2-60340149BADD}"/>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181391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85F15-A65A-F24D-AC68-2527F830C7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D7F800-7582-7541-8CB6-EFB849D600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1DE663-A839-4540-A362-71C771831DCC}"/>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5" name="Footer Placeholder 4">
            <a:extLst>
              <a:ext uri="{FF2B5EF4-FFF2-40B4-BE49-F238E27FC236}">
                <a16:creationId xmlns:a16="http://schemas.microsoft.com/office/drawing/2014/main" id="{38C7439E-4179-5543-8DE8-8CACA01276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8FE38-946A-D54A-944B-BD9C8D3823BC}"/>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1276783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6A074F-8984-284D-8D79-DA7AD73CBC4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6A4E9F-8C6C-3D47-A57E-04875BE9DD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8C132C-0697-894C-9BB5-002E3B4BF834}"/>
              </a:ext>
            </a:extLst>
          </p:cNvPr>
          <p:cNvSpPr>
            <a:spLocks noGrp="1"/>
          </p:cNvSpPr>
          <p:nvPr>
            <p:ph type="dt" sz="half" idx="10"/>
          </p:nvPr>
        </p:nvSpPr>
        <p:spPr/>
        <p:txBody>
          <a:bodyPr/>
          <a:lstStyle/>
          <a:p>
            <a:fld id="{30E02204-6C6B-CB45-B0DB-E76D49940FA2}" type="datetimeFigureOut">
              <a:rPr lang="en-US" smtClean="0"/>
              <a:t>2/16/20</a:t>
            </a:fld>
            <a:endParaRPr lang="en-US"/>
          </a:p>
        </p:txBody>
      </p:sp>
      <p:sp>
        <p:nvSpPr>
          <p:cNvPr id="5" name="Footer Placeholder 4">
            <a:extLst>
              <a:ext uri="{FF2B5EF4-FFF2-40B4-BE49-F238E27FC236}">
                <a16:creationId xmlns:a16="http://schemas.microsoft.com/office/drawing/2014/main" id="{79DF177F-6EE0-CB48-9978-A49F5EC717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9CFEB-1ADD-8447-BB5A-B727D8C4692A}"/>
              </a:ext>
            </a:extLst>
          </p:cNvPr>
          <p:cNvSpPr>
            <a:spLocks noGrp="1"/>
          </p:cNvSpPr>
          <p:nvPr>
            <p:ph type="sldNum" sz="quarter" idx="12"/>
          </p:nvPr>
        </p:nvSpPr>
        <p:spPr/>
        <p:txBody>
          <a:bodyPr/>
          <a:lstStyle/>
          <a:p>
            <a:fld id="{158EA13E-6318-7F4A-8952-876910119622}" type="slidenum">
              <a:rPr lang="en-US" smtClean="0"/>
              <a:t>‹#›</a:t>
            </a:fld>
            <a:endParaRPr lang="en-US"/>
          </a:p>
        </p:txBody>
      </p:sp>
    </p:spTree>
    <p:extLst>
      <p:ext uri="{BB962C8B-B14F-4D97-AF65-F5344CB8AC3E}">
        <p14:creationId xmlns:p14="http://schemas.microsoft.com/office/powerpoint/2010/main" val="3489245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381000"/>
            <a:ext cx="109728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C040B400-90BD-EA47-A95D-C1C964E3F00F}"/>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1B2AC08F-B12E-5C43-97BC-2991568AD2C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C0C7CA3-79BE-0F46-B3FD-055533B39EF2}"/>
              </a:ext>
            </a:extLst>
          </p:cNvPr>
          <p:cNvSpPr>
            <a:spLocks noGrp="1"/>
          </p:cNvSpPr>
          <p:nvPr>
            <p:ph type="sldNum" sz="quarter" idx="12"/>
          </p:nvPr>
        </p:nvSpPr>
        <p:spPr/>
        <p:txBody>
          <a:bodyPr/>
          <a:lstStyle>
            <a:lvl1pPr>
              <a:defRPr/>
            </a:lvl1pPr>
          </a:lstStyle>
          <a:p>
            <a:fld id="{FCEF43CB-C6EC-E44C-AF85-6FBBAD309513}" type="slidenum">
              <a:rPr lang="en-US" altLang="en-US"/>
              <a:pPr/>
              <a:t>‹#›</a:t>
            </a:fld>
            <a:endParaRPr lang="en-US" altLang="en-US"/>
          </a:p>
        </p:txBody>
      </p:sp>
    </p:spTree>
    <p:extLst>
      <p:ext uri="{BB962C8B-B14F-4D97-AF65-F5344CB8AC3E}">
        <p14:creationId xmlns:p14="http://schemas.microsoft.com/office/powerpoint/2010/main" val="3703747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Text Placeholder 2"/>
          <p:cNvSpPr>
            <a:spLocks noGrp="1"/>
          </p:cNvSpPr>
          <p:nvPr>
            <p:ph type="body"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9BD6979-DC91-7E40-AA75-393116C1D539}"/>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389BD05-B6FE-7E4F-BC1F-D438491311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D546107-8A26-204F-8866-6A1282E1B8DD}"/>
              </a:ext>
            </a:extLst>
          </p:cNvPr>
          <p:cNvSpPr>
            <a:spLocks noGrp="1"/>
          </p:cNvSpPr>
          <p:nvPr>
            <p:ph type="sldNum" sz="quarter" idx="12"/>
          </p:nvPr>
        </p:nvSpPr>
        <p:spPr/>
        <p:txBody>
          <a:bodyPr/>
          <a:lstStyle>
            <a:lvl1pPr>
              <a:defRPr/>
            </a:lvl1pPr>
          </a:lstStyle>
          <a:p>
            <a:fld id="{EBE19A52-AD2B-CE40-8ABC-6A4DC28625ED}" type="slidenum">
              <a:rPr lang="en-US" altLang="en-US"/>
              <a:pPr/>
              <a:t>‹#›</a:t>
            </a:fld>
            <a:endParaRPr lang="en-US" altLang="en-US"/>
          </a:p>
        </p:txBody>
      </p:sp>
    </p:spTree>
    <p:extLst>
      <p:ext uri="{BB962C8B-B14F-4D97-AF65-F5344CB8AC3E}">
        <p14:creationId xmlns:p14="http://schemas.microsoft.com/office/powerpoint/2010/main" val="2007254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5B64C4-EFC2-AF45-9544-F69A5D172E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5C9F48-43D4-6643-A8E9-58DA66E3DB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EAE6FB-260A-B348-89D9-322805D4D9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E02204-6C6B-CB45-B0DB-E76D49940FA2}" type="datetimeFigureOut">
              <a:rPr lang="en-US" smtClean="0"/>
              <a:t>2/16/20</a:t>
            </a:fld>
            <a:endParaRPr lang="en-US"/>
          </a:p>
        </p:txBody>
      </p:sp>
      <p:sp>
        <p:nvSpPr>
          <p:cNvPr id="5" name="Footer Placeholder 4">
            <a:extLst>
              <a:ext uri="{FF2B5EF4-FFF2-40B4-BE49-F238E27FC236}">
                <a16:creationId xmlns:a16="http://schemas.microsoft.com/office/drawing/2014/main" id="{43696E17-9AE8-174E-B4A1-D292DC5672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0FCF657-12CB-804A-88D2-384739DC1F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8EA13E-6318-7F4A-8952-876910119622}" type="slidenum">
              <a:rPr lang="en-US" smtClean="0"/>
              <a:t>‹#›</a:t>
            </a:fld>
            <a:endParaRPr lang="en-US"/>
          </a:p>
        </p:txBody>
      </p:sp>
    </p:spTree>
    <p:extLst>
      <p:ext uri="{BB962C8B-B14F-4D97-AF65-F5344CB8AC3E}">
        <p14:creationId xmlns:p14="http://schemas.microsoft.com/office/powerpoint/2010/main" val="302776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3.tiff"/></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41.jpeg"/><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tiff"/><Relationship Id="rId1" Type="http://schemas.openxmlformats.org/officeDocument/2006/relationships/slideLayout" Target="../slideLayouts/slideLayout6.xml"/><Relationship Id="rId5" Type="http://schemas.openxmlformats.org/officeDocument/2006/relationships/image" Target="../media/image46.tiff"/><Relationship Id="rId4" Type="http://schemas.openxmlformats.org/officeDocument/2006/relationships/image" Target="../media/image45.tiff"/></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49.jpe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E289-70B5-4D40-A999-9F4BD00D4926}"/>
              </a:ext>
            </a:extLst>
          </p:cNvPr>
          <p:cNvSpPr>
            <a:spLocks noGrp="1"/>
          </p:cNvSpPr>
          <p:nvPr>
            <p:ph type="ctrTitle"/>
          </p:nvPr>
        </p:nvSpPr>
        <p:spPr>
          <a:xfrm>
            <a:off x="651307" y="640081"/>
            <a:ext cx="3377183" cy="3681976"/>
          </a:xfrm>
          <a:noFill/>
        </p:spPr>
        <p:txBody>
          <a:bodyPr>
            <a:normAutofit/>
          </a:bodyPr>
          <a:lstStyle/>
          <a:p>
            <a:pPr algn="l"/>
            <a:r>
              <a:rPr lang="en-US" sz="4400"/>
              <a:t>In Plot Composting</a:t>
            </a:r>
          </a:p>
        </p:txBody>
      </p:sp>
      <p:sp>
        <p:nvSpPr>
          <p:cNvPr id="3" name="Subtitle 2">
            <a:extLst>
              <a:ext uri="{FF2B5EF4-FFF2-40B4-BE49-F238E27FC236}">
                <a16:creationId xmlns:a16="http://schemas.microsoft.com/office/drawing/2014/main" id="{7E470A27-3A58-0A4B-A293-3368AF049913}"/>
              </a:ext>
            </a:extLst>
          </p:cNvPr>
          <p:cNvSpPr>
            <a:spLocks noGrp="1"/>
          </p:cNvSpPr>
          <p:nvPr>
            <p:ph type="subTitle" idx="1"/>
          </p:nvPr>
        </p:nvSpPr>
        <p:spPr>
          <a:xfrm>
            <a:off x="651307" y="4460487"/>
            <a:ext cx="3377184" cy="1757433"/>
          </a:xfrm>
          <a:noFill/>
        </p:spPr>
        <p:txBody>
          <a:bodyPr>
            <a:normAutofit/>
          </a:bodyPr>
          <a:lstStyle/>
          <a:p>
            <a:pPr algn="l"/>
            <a:r>
              <a:rPr lang="en-US" sz="2200"/>
              <a:t>Garden Summit 2020</a:t>
            </a:r>
          </a:p>
        </p:txBody>
      </p:sp>
      <p:pic>
        <p:nvPicPr>
          <p:cNvPr id="4" name="Picture 3" descr="A pile of hay&#10;&#10;Description automatically generated">
            <a:extLst>
              <a:ext uri="{FF2B5EF4-FFF2-40B4-BE49-F238E27FC236}">
                <a16:creationId xmlns:a16="http://schemas.microsoft.com/office/drawing/2014/main" id="{C5F23D9F-0CD2-2941-8122-5803F72A208A}"/>
              </a:ext>
            </a:extLst>
          </p:cNvPr>
          <p:cNvPicPr>
            <a:picLocks noChangeAspect="1"/>
          </p:cNvPicPr>
          <p:nvPr/>
        </p:nvPicPr>
        <p:blipFill rotWithShape="1">
          <a:blip r:embed="rId2"/>
          <a:srcRect l="16665" r="3649" b="-1"/>
          <a:stretch/>
        </p:blipFill>
        <p:spPr>
          <a:xfrm>
            <a:off x="4654297" y="10"/>
            <a:ext cx="7537704" cy="6857990"/>
          </a:xfrm>
          <a:prstGeom prst="rect">
            <a:avLst/>
          </a:prstGeom>
        </p:spPr>
      </p:pic>
    </p:spTree>
    <p:extLst>
      <p:ext uri="{BB962C8B-B14F-4D97-AF65-F5344CB8AC3E}">
        <p14:creationId xmlns:p14="http://schemas.microsoft.com/office/powerpoint/2010/main" val="2186203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856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6F7C80F-4018-0145-95A4-B7E3A3A8240E}"/>
              </a:ext>
            </a:extLst>
          </p:cNvPr>
          <p:cNvPicPr>
            <a:picLocks noChangeAspect="1"/>
          </p:cNvPicPr>
          <p:nvPr/>
        </p:nvPicPr>
        <p:blipFill>
          <a:blip r:embed="rId2"/>
          <a:stretch>
            <a:fillRect/>
          </a:stretch>
        </p:blipFill>
        <p:spPr>
          <a:xfrm>
            <a:off x="649563" y="1268765"/>
            <a:ext cx="6250769" cy="4159602"/>
          </a:xfrm>
          <a:prstGeom prst="rect">
            <a:avLst/>
          </a:prstGeom>
        </p:spPr>
      </p:pic>
      <p:sp>
        <p:nvSpPr>
          <p:cNvPr id="3" name="TextBox 2">
            <a:extLst>
              <a:ext uri="{FF2B5EF4-FFF2-40B4-BE49-F238E27FC236}">
                <a16:creationId xmlns:a16="http://schemas.microsoft.com/office/drawing/2014/main" id="{8D7221C2-E9B3-0140-8436-19BDFB6CA0F0}"/>
              </a:ext>
            </a:extLst>
          </p:cNvPr>
          <p:cNvSpPr txBox="1"/>
          <p:nvPr/>
        </p:nvSpPr>
        <p:spPr>
          <a:xfrm>
            <a:off x="8173721" y="1495044"/>
            <a:ext cx="3363974" cy="341562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800" dirty="0">
                <a:solidFill>
                  <a:schemeClr val="bg1"/>
                </a:solidFill>
              </a:rPr>
              <a:t>Controlling the natural process of decay to transform organic waste into a valuable soil amendment called compost.</a:t>
            </a:r>
          </a:p>
        </p:txBody>
      </p:sp>
    </p:spTree>
    <p:extLst>
      <p:ext uri="{BB962C8B-B14F-4D97-AF65-F5344CB8AC3E}">
        <p14:creationId xmlns:p14="http://schemas.microsoft.com/office/powerpoint/2010/main" val="3342219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A742-7B10-C948-8150-A71A36120D73}"/>
              </a:ext>
            </a:extLst>
          </p:cNvPr>
          <p:cNvSpPr>
            <a:spLocks noGrp="1"/>
          </p:cNvSpPr>
          <p:nvPr>
            <p:ph type="title"/>
          </p:nvPr>
        </p:nvSpPr>
        <p:spPr>
          <a:xfrm>
            <a:off x="648929" y="629266"/>
            <a:ext cx="3651467" cy="1676603"/>
          </a:xfrm>
        </p:spPr>
        <p:txBody>
          <a:bodyPr vert="horz" lIns="91440" tIns="45720" rIns="91440" bIns="45720" rtlCol="0" anchor="ctr">
            <a:normAutofit/>
          </a:bodyPr>
          <a:lstStyle/>
          <a:p>
            <a:r>
              <a:rPr lang="en-US" dirty="0"/>
              <a:t>Why compost?</a:t>
            </a:r>
          </a:p>
        </p:txBody>
      </p:sp>
      <p:sp>
        <p:nvSpPr>
          <p:cNvPr id="3" name="TextBox 2">
            <a:extLst>
              <a:ext uri="{FF2B5EF4-FFF2-40B4-BE49-F238E27FC236}">
                <a16:creationId xmlns:a16="http://schemas.microsoft.com/office/drawing/2014/main" id="{5E83B935-EF10-FA4F-8A98-1D7E9C65869E}"/>
              </a:ext>
            </a:extLst>
          </p:cNvPr>
          <p:cNvSpPr txBox="1"/>
          <p:nvPr/>
        </p:nvSpPr>
        <p:spPr>
          <a:xfrm>
            <a:off x="648931" y="2438400"/>
            <a:ext cx="3651466"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dirty="0"/>
              <a:t>Waste Management</a:t>
            </a:r>
            <a:endParaRPr lang="en-US"/>
          </a:p>
          <a:p>
            <a:pPr marL="285750" indent="-228600">
              <a:lnSpc>
                <a:spcPct val="90000"/>
              </a:lnSpc>
              <a:spcAft>
                <a:spcPts val="600"/>
              </a:spcAft>
              <a:buFont typeface="Arial" panose="020B0604020202020204" pitchFamily="34" charset="0"/>
              <a:buChar char="•"/>
            </a:pPr>
            <a:r>
              <a:rPr lang="en-US" dirty="0"/>
              <a:t>Yard waste banned from </a:t>
            </a:r>
            <a:r>
              <a:rPr lang="en-US"/>
              <a:t>landills</a:t>
            </a:r>
          </a:p>
          <a:p>
            <a:pPr marL="285750" indent="-228600">
              <a:lnSpc>
                <a:spcPct val="90000"/>
              </a:lnSpc>
              <a:spcAft>
                <a:spcPts val="600"/>
              </a:spcAft>
              <a:buFont typeface="Arial" panose="020B0604020202020204" pitchFamily="34" charset="0"/>
              <a:buChar char="•"/>
            </a:pPr>
            <a:r>
              <a:rPr lang="en-US" dirty="0"/>
              <a:t>Encourages responsibility of your waste</a:t>
            </a:r>
            <a:endParaRPr lang="en-US"/>
          </a:p>
          <a:p>
            <a:pPr indent="-228600">
              <a:lnSpc>
                <a:spcPct val="90000"/>
              </a:lnSpc>
              <a:spcAft>
                <a:spcPts val="600"/>
              </a:spcAft>
              <a:buFont typeface="Arial" panose="020B0604020202020204" pitchFamily="34" charset="0"/>
              <a:buChar char="•"/>
            </a:pPr>
            <a:r>
              <a:rPr lang="en-US" dirty="0"/>
              <a:t>Finished Compost</a:t>
            </a:r>
            <a:endParaRPr lang="en-US"/>
          </a:p>
          <a:p>
            <a:pPr marL="285750" indent="-228600">
              <a:lnSpc>
                <a:spcPct val="90000"/>
              </a:lnSpc>
              <a:spcAft>
                <a:spcPts val="600"/>
              </a:spcAft>
              <a:buFont typeface="Arial" panose="020B0604020202020204" pitchFamily="34" charset="0"/>
              <a:buChar char="•"/>
            </a:pPr>
            <a:r>
              <a:rPr lang="en-US" dirty="0"/>
              <a:t>Valuable soil amendment</a:t>
            </a:r>
            <a:endParaRPr lang="en-US"/>
          </a:p>
          <a:p>
            <a:pPr marL="285750" indent="-228600">
              <a:lnSpc>
                <a:spcPct val="90000"/>
              </a:lnSpc>
              <a:spcAft>
                <a:spcPts val="600"/>
              </a:spcAft>
              <a:buFont typeface="Arial" panose="020B0604020202020204" pitchFamily="34" charset="0"/>
              <a:buChar char="•"/>
            </a:pPr>
            <a:r>
              <a:rPr lang="en-US" dirty="0"/>
              <a:t>Healthy soil = healthy plants</a:t>
            </a:r>
            <a:endParaRPr lang="en-US"/>
          </a:p>
          <a:p>
            <a:pPr marL="285750" indent="-228600">
              <a:lnSpc>
                <a:spcPct val="90000"/>
              </a:lnSpc>
              <a:spcAft>
                <a:spcPts val="600"/>
              </a:spcAft>
              <a:buFont typeface="Arial" panose="020B0604020202020204" pitchFamily="34" charset="0"/>
              <a:buChar char="•"/>
            </a:pPr>
            <a:r>
              <a:rPr lang="en-US" dirty="0"/>
              <a:t>Save $</a:t>
            </a:r>
            <a:endParaRPr lang="en-US"/>
          </a:p>
        </p:txBody>
      </p:sp>
      <p:pic>
        <p:nvPicPr>
          <p:cNvPr id="4" name="Picture 3">
            <a:extLst>
              <a:ext uri="{FF2B5EF4-FFF2-40B4-BE49-F238E27FC236}">
                <a16:creationId xmlns:a16="http://schemas.microsoft.com/office/drawing/2014/main" id="{241D4B79-8A10-3B41-84D0-6B55E946DDDE}"/>
              </a:ext>
            </a:extLst>
          </p:cNvPr>
          <p:cNvPicPr>
            <a:picLocks noChangeAspect="1"/>
          </p:cNvPicPr>
          <p:nvPr/>
        </p:nvPicPr>
        <p:blipFill rotWithShape="1">
          <a:blip r:embed="rId2"/>
          <a:srcRect l="1800" r="12023" b="2"/>
          <a:stretch/>
        </p:blipFill>
        <p:spPr>
          <a:xfrm>
            <a:off x="4639056" y="10"/>
            <a:ext cx="7552944" cy="6857990"/>
          </a:xfrm>
          <a:prstGeom prst="rect">
            <a:avLst/>
          </a:prstGeom>
          <a:effectLst/>
        </p:spPr>
      </p:pic>
    </p:spTree>
    <p:extLst>
      <p:ext uri="{BB962C8B-B14F-4D97-AF65-F5344CB8AC3E}">
        <p14:creationId xmlns:p14="http://schemas.microsoft.com/office/powerpoint/2010/main" val="3663264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452CAA-F0FC-2248-AC5B-EDB420672179}"/>
              </a:ext>
            </a:extLst>
          </p:cNvPr>
          <p:cNvSpPr txBox="1"/>
          <p:nvPr/>
        </p:nvSpPr>
        <p:spPr>
          <a:xfrm>
            <a:off x="7712271" y="782776"/>
            <a:ext cx="4479729" cy="5292437"/>
          </a:xfrm>
          <a:prstGeom prst="rect">
            <a:avLst/>
          </a:prstGeom>
        </p:spPr>
        <p:txBody>
          <a:bodyPr vert="horz" lIns="91440" tIns="45720" rIns="91440" bIns="45720" rtlCol="0">
            <a:normAutofit fontScale="92500" lnSpcReduction="10000"/>
          </a:bodyPr>
          <a:lstStyle/>
          <a:p>
            <a:pPr marL="285750" indent="-228600">
              <a:lnSpc>
                <a:spcPct val="90000"/>
              </a:lnSpc>
              <a:spcAft>
                <a:spcPts val="600"/>
              </a:spcAft>
              <a:buFont typeface="Arial" panose="020B0604020202020204" pitchFamily="34" charset="0"/>
              <a:buChar char="•"/>
            </a:pPr>
            <a:r>
              <a:rPr lang="en-US" sz="2800" dirty="0"/>
              <a:t>Supplies organic matter</a:t>
            </a:r>
          </a:p>
          <a:p>
            <a:pPr marL="285750" indent="-228600">
              <a:lnSpc>
                <a:spcPct val="90000"/>
              </a:lnSpc>
              <a:spcAft>
                <a:spcPts val="600"/>
              </a:spcAft>
              <a:buFont typeface="Arial" panose="020B0604020202020204" pitchFamily="34" charset="0"/>
              <a:buChar char="•"/>
            </a:pPr>
            <a:r>
              <a:rPr lang="en-US" sz="2800" dirty="0"/>
              <a:t>“Lightens” heavy soils</a:t>
            </a:r>
          </a:p>
          <a:p>
            <a:pPr marL="285750" indent="-228600">
              <a:lnSpc>
                <a:spcPct val="90000"/>
              </a:lnSpc>
              <a:spcAft>
                <a:spcPts val="600"/>
              </a:spcAft>
              <a:buFont typeface="Arial" panose="020B0604020202020204" pitchFamily="34" charset="0"/>
              <a:buChar char="•"/>
            </a:pPr>
            <a:r>
              <a:rPr lang="en-US" sz="2800" dirty="0"/>
              <a:t>Improves moisture retention in sandy soils</a:t>
            </a:r>
          </a:p>
          <a:p>
            <a:pPr marL="285750" indent="-228600">
              <a:lnSpc>
                <a:spcPct val="90000"/>
              </a:lnSpc>
              <a:spcAft>
                <a:spcPts val="600"/>
              </a:spcAft>
              <a:buFont typeface="Arial" panose="020B0604020202020204" pitchFamily="34" charset="0"/>
              <a:buChar char="•"/>
            </a:pPr>
            <a:r>
              <a:rPr lang="en-US" sz="2800" dirty="0"/>
              <a:t>Contain humus “soil glue”</a:t>
            </a:r>
          </a:p>
          <a:p>
            <a:pPr marL="285750" indent="-228600">
              <a:lnSpc>
                <a:spcPct val="90000"/>
              </a:lnSpc>
              <a:spcAft>
                <a:spcPts val="600"/>
              </a:spcAft>
              <a:buFont typeface="Arial" panose="020B0604020202020204" pitchFamily="34" charset="0"/>
              <a:buChar char="•"/>
            </a:pPr>
            <a:r>
              <a:rPr lang="en-US" sz="2800" dirty="0"/>
              <a:t>Improves soil structure</a:t>
            </a:r>
          </a:p>
          <a:p>
            <a:pPr marL="285750" indent="-228600">
              <a:lnSpc>
                <a:spcPct val="90000"/>
              </a:lnSpc>
              <a:spcAft>
                <a:spcPts val="600"/>
              </a:spcAft>
              <a:buFont typeface="Arial" panose="020B0604020202020204" pitchFamily="34" charset="0"/>
              <a:buChar char="•"/>
            </a:pPr>
            <a:r>
              <a:rPr lang="en-US" sz="2800" dirty="0"/>
              <a:t>Encourages root growth</a:t>
            </a:r>
          </a:p>
          <a:p>
            <a:pPr marL="285750" indent="-228600">
              <a:lnSpc>
                <a:spcPct val="90000"/>
              </a:lnSpc>
              <a:spcAft>
                <a:spcPts val="600"/>
              </a:spcAft>
              <a:buFont typeface="Arial" panose="020B0604020202020204" pitchFamily="34" charset="0"/>
              <a:buChar char="•"/>
            </a:pPr>
            <a:r>
              <a:rPr lang="en-US" sz="2800" dirty="0"/>
              <a:t>Enables soils to retain nutrients</a:t>
            </a:r>
          </a:p>
          <a:p>
            <a:pPr marL="285750" indent="-228600">
              <a:lnSpc>
                <a:spcPct val="90000"/>
              </a:lnSpc>
              <a:spcAft>
                <a:spcPts val="600"/>
              </a:spcAft>
              <a:buFont typeface="Arial" panose="020B0604020202020204" pitchFamily="34" charset="0"/>
              <a:buChar char="•"/>
            </a:pPr>
            <a:r>
              <a:rPr lang="en-US" sz="2800" dirty="0"/>
              <a:t>Buffers soil pH</a:t>
            </a:r>
          </a:p>
          <a:p>
            <a:pPr marL="285750" indent="-228600">
              <a:lnSpc>
                <a:spcPct val="90000"/>
              </a:lnSpc>
              <a:spcAft>
                <a:spcPts val="600"/>
              </a:spcAft>
              <a:buFont typeface="Arial" panose="020B0604020202020204" pitchFamily="34" charset="0"/>
              <a:buChar char="•"/>
            </a:pPr>
            <a:r>
              <a:rPr lang="en-US" sz="2800" dirty="0"/>
              <a:t>Supplies beneficial microorganism</a:t>
            </a:r>
          </a:p>
          <a:p>
            <a:pPr marL="285750" indent="-228600">
              <a:lnSpc>
                <a:spcPct val="90000"/>
              </a:lnSpc>
              <a:spcAft>
                <a:spcPts val="600"/>
              </a:spcAft>
              <a:buFont typeface="Arial" panose="020B0604020202020204" pitchFamily="34" charset="0"/>
              <a:buChar char="•"/>
            </a:pPr>
            <a:r>
              <a:rPr lang="en-US" sz="2800" dirty="0"/>
              <a:t>Feeds soil life</a:t>
            </a:r>
          </a:p>
          <a:p>
            <a:pPr marL="285750" indent="-228600">
              <a:lnSpc>
                <a:spcPct val="90000"/>
              </a:lnSpc>
              <a:spcAft>
                <a:spcPts val="600"/>
              </a:spcAft>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754391D9-B3B4-F941-A5E2-B0D252F8BD08}"/>
              </a:ext>
            </a:extLst>
          </p:cNvPr>
          <p:cNvPicPr>
            <a:picLocks noChangeAspect="1"/>
          </p:cNvPicPr>
          <p:nvPr/>
        </p:nvPicPr>
        <p:blipFill rotWithShape="1">
          <a:blip r:embed="rId2"/>
          <a:srcRect l="10735" r="6939" b="-2"/>
          <a:stretch/>
        </p:blipFill>
        <p:spPr>
          <a:xfrm>
            <a:off x="0" y="0"/>
            <a:ext cx="7552944" cy="6857990"/>
          </a:xfrm>
          <a:prstGeom prst="rect">
            <a:avLst/>
          </a:prstGeom>
          <a:effectLst/>
        </p:spPr>
      </p:pic>
    </p:spTree>
    <p:extLst>
      <p:ext uri="{BB962C8B-B14F-4D97-AF65-F5344CB8AC3E}">
        <p14:creationId xmlns:p14="http://schemas.microsoft.com/office/powerpoint/2010/main" val="791220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D03CBFAD-91CC-D54D-A807-2E9888608D75}"/>
              </a:ext>
            </a:extLst>
          </p:cNvPr>
          <p:cNvSpPr txBox="1">
            <a:spLocks noChangeArrowheads="1"/>
          </p:cNvSpPr>
          <p:nvPr/>
        </p:nvSpPr>
        <p:spPr bwMode="auto">
          <a:xfrm>
            <a:off x="1905000" y="0"/>
            <a:ext cx="8382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eaLnBrk="1" hangingPunct="1">
              <a:defRPr/>
            </a:pPr>
            <a:r>
              <a:rPr lang="en-US" altLang="en-US" sz="3600" b="1">
                <a:solidFill>
                  <a:srgbClr val="254061"/>
                </a:solidFill>
                <a:effectLst>
                  <a:outerShdw blurRad="38100" dist="38100" dir="2700000" algn="tl">
                    <a:srgbClr val="C0C0C0"/>
                  </a:outerShdw>
                </a:effectLst>
              </a:rPr>
              <a:t>How is compost made?</a:t>
            </a:r>
          </a:p>
        </p:txBody>
      </p:sp>
      <p:sp>
        <p:nvSpPr>
          <p:cNvPr id="8" name="Content Placeholder 2">
            <a:extLst>
              <a:ext uri="{FF2B5EF4-FFF2-40B4-BE49-F238E27FC236}">
                <a16:creationId xmlns:a16="http://schemas.microsoft.com/office/drawing/2014/main" id="{13A502D2-2C52-8C4B-9ADE-9A8BF33F5D65}"/>
              </a:ext>
            </a:extLst>
          </p:cNvPr>
          <p:cNvSpPr>
            <a:spLocks noGrp="1"/>
          </p:cNvSpPr>
          <p:nvPr>
            <p:ph idx="1"/>
          </p:nvPr>
        </p:nvSpPr>
        <p:spPr>
          <a:xfrm>
            <a:off x="2743200" y="1143000"/>
            <a:ext cx="6096000" cy="1600200"/>
          </a:xfrm>
        </p:spPr>
        <p:txBody>
          <a:bodyPr/>
          <a:lstStyle/>
          <a:p>
            <a:pPr marL="0" indent="0">
              <a:lnSpc>
                <a:spcPts val="3600"/>
              </a:lnSpc>
              <a:buNone/>
              <a:defRPr/>
            </a:pPr>
            <a:r>
              <a:rPr lang="en-US" sz="2400" b="1" spc="50" dirty="0">
                <a:solidFill>
                  <a:schemeClr val="accent1">
                    <a:lumMod val="75000"/>
                  </a:schemeClr>
                </a:solidFill>
                <a:ea typeface="ＭＳ Ｐゴシック" charset="0"/>
                <a:cs typeface="Tahoma"/>
              </a:rPr>
              <a:t>Natural process:</a:t>
            </a:r>
            <a:br>
              <a:rPr lang="en-US" sz="2400" b="1" spc="50" dirty="0">
                <a:solidFill>
                  <a:schemeClr val="tx1">
                    <a:lumMod val="50000"/>
                    <a:lumOff val="50000"/>
                  </a:schemeClr>
                </a:solidFill>
                <a:ea typeface="ＭＳ Ｐゴシック" charset="0"/>
                <a:cs typeface="Tahoma"/>
              </a:rPr>
            </a:br>
            <a:r>
              <a:rPr lang="en-US" sz="2400" b="1" spc="50" dirty="0">
                <a:solidFill>
                  <a:schemeClr val="accent1">
                    <a:lumMod val="50000"/>
                  </a:schemeClr>
                </a:solidFill>
                <a:ea typeface="ＭＳ Ｐゴシック" charset="0"/>
                <a:cs typeface="Tahoma"/>
              </a:rPr>
              <a:t>Biological decomposition of organic matter in the presence of oxygen</a:t>
            </a:r>
          </a:p>
        </p:txBody>
      </p:sp>
      <p:sp>
        <p:nvSpPr>
          <p:cNvPr id="13" name="Content Placeholder 2">
            <a:extLst>
              <a:ext uri="{FF2B5EF4-FFF2-40B4-BE49-F238E27FC236}">
                <a16:creationId xmlns:a16="http://schemas.microsoft.com/office/drawing/2014/main" id="{5D6D3A1F-F041-DB4E-AAC1-2DC89DC9AD2C}"/>
              </a:ext>
            </a:extLst>
          </p:cNvPr>
          <p:cNvSpPr>
            <a:spLocks noGrp="1"/>
          </p:cNvSpPr>
          <p:nvPr>
            <p:ph idx="1"/>
          </p:nvPr>
        </p:nvSpPr>
        <p:spPr>
          <a:xfrm>
            <a:off x="2743200" y="2971800"/>
            <a:ext cx="5638800" cy="1676400"/>
          </a:xfrm>
        </p:spPr>
        <p:txBody>
          <a:bodyPr/>
          <a:lstStyle/>
          <a:p>
            <a:pPr marL="0" indent="0">
              <a:lnSpc>
                <a:spcPts val="3600"/>
              </a:lnSpc>
              <a:buNone/>
              <a:defRPr/>
            </a:pPr>
            <a:r>
              <a:rPr lang="en-US" sz="2400" b="1" spc="50" dirty="0">
                <a:solidFill>
                  <a:schemeClr val="accent1">
                    <a:lumMod val="75000"/>
                  </a:schemeClr>
                </a:solidFill>
                <a:ea typeface="ＭＳ Ｐゴシック" charset="0"/>
                <a:cs typeface="Tahoma"/>
              </a:rPr>
              <a:t>Human influenced:</a:t>
            </a:r>
            <a:br>
              <a:rPr lang="en-US" sz="2400" b="1" spc="50" dirty="0">
                <a:solidFill>
                  <a:schemeClr val="accent1">
                    <a:lumMod val="75000"/>
                  </a:schemeClr>
                </a:solidFill>
                <a:ea typeface="ＭＳ Ｐゴシック" charset="0"/>
                <a:cs typeface="Tahoma"/>
              </a:rPr>
            </a:br>
            <a:r>
              <a:rPr lang="en-US" sz="2400" b="1" spc="50" dirty="0">
                <a:solidFill>
                  <a:schemeClr val="accent1">
                    <a:lumMod val="50000"/>
                  </a:schemeClr>
                </a:solidFill>
                <a:ea typeface="ＭＳ Ｐゴシック" charset="0"/>
                <a:cs typeface="Tahoma"/>
              </a:rPr>
              <a:t>We can speed up or slow down the process</a:t>
            </a:r>
          </a:p>
        </p:txBody>
      </p:sp>
      <p:pic>
        <p:nvPicPr>
          <p:cNvPr id="7173" name="Picture 13">
            <a:extLst>
              <a:ext uri="{FF2B5EF4-FFF2-40B4-BE49-F238E27FC236}">
                <a16:creationId xmlns:a16="http://schemas.microsoft.com/office/drawing/2014/main" id="{77030357-32EC-5646-AC79-BCF38EEBFD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876801"/>
            <a:ext cx="6858000" cy="1325563"/>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174" name="Slide Number Placeholder 2">
            <a:extLst>
              <a:ext uri="{FF2B5EF4-FFF2-40B4-BE49-F238E27FC236}">
                <a16:creationId xmlns:a16="http://schemas.microsoft.com/office/drawing/2014/main" id="{6B4DBA4D-7250-954F-AA1E-C253DD05B89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926A9D52-21A1-7143-AFA5-0CCBE211414B}" type="slidenum">
              <a:rPr lang="en-US" altLang="en-US" sz="1200">
                <a:solidFill>
                  <a:srgbClr val="898989"/>
                </a:solidFill>
              </a:rPr>
              <a:pPr>
                <a:spcBef>
                  <a:spcPct val="0"/>
                </a:spcBef>
                <a:buFontTx/>
                <a:buNone/>
              </a:pPr>
              <a:t>5</a:t>
            </a:fld>
            <a:endParaRPr lang="en-US" altLang="en-US" sz="1200">
              <a:solidFill>
                <a:srgbClr val="898989"/>
              </a:solidFill>
            </a:endParaRPr>
          </a:p>
        </p:txBody>
      </p:sp>
    </p:spTree>
    <p:extLst>
      <p:ext uri="{BB962C8B-B14F-4D97-AF65-F5344CB8AC3E}">
        <p14:creationId xmlns:p14="http://schemas.microsoft.com/office/powerpoint/2010/main" val="1992042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F95356AA-BCA9-6F49-AE29-F8E1666E15BC}"/>
              </a:ext>
            </a:extLst>
          </p:cNvPr>
          <p:cNvSpPr txBox="1">
            <a:spLocks noChangeArrowheads="1"/>
          </p:cNvSpPr>
          <p:nvPr/>
        </p:nvSpPr>
        <p:spPr bwMode="auto">
          <a:xfrm>
            <a:off x="1905000" y="0"/>
            <a:ext cx="8382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eaLnBrk="1" hangingPunct="1">
              <a:defRPr/>
            </a:pPr>
            <a:r>
              <a:rPr lang="en-US" altLang="en-US" sz="3600" b="1">
                <a:solidFill>
                  <a:srgbClr val="254061"/>
                </a:solidFill>
                <a:effectLst>
                  <a:outerShdw blurRad="38100" dist="38100" dir="2700000" algn="tl">
                    <a:srgbClr val="C0C0C0"/>
                  </a:outerShdw>
                </a:effectLst>
              </a:rPr>
              <a:t>Microbes do the work</a:t>
            </a:r>
          </a:p>
        </p:txBody>
      </p:sp>
      <p:sp>
        <p:nvSpPr>
          <p:cNvPr id="8195" name="Content Placeholder 2">
            <a:extLst>
              <a:ext uri="{FF2B5EF4-FFF2-40B4-BE49-F238E27FC236}">
                <a16:creationId xmlns:a16="http://schemas.microsoft.com/office/drawing/2014/main" id="{0B3FAE28-9803-0744-8514-59394AA492F5}"/>
              </a:ext>
            </a:extLst>
          </p:cNvPr>
          <p:cNvSpPr>
            <a:spLocks noGrp="1"/>
          </p:cNvSpPr>
          <p:nvPr>
            <p:ph idx="1"/>
          </p:nvPr>
        </p:nvSpPr>
        <p:spPr>
          <a:xfrm>
            <a:off x="2286000" y="1143000"/>
            <a:ext cx="7772400" cy="1676400"/>
          </a:xfrm>
        </p:spPr>
        <p:txBody>
          <a:bodyPr/>
          <a:lstStyle/>
          <a:p>
            <a:pPr marL="0" indent="0">
              <a:lnSpc>
                <a:spcPts val="3600"/>
              </a:lnSpc>
              <a:buNone/>
            </a:pPr>
            <a:r>
              <a:rPr lang="en-US" altLang="en-US" sz="2400" b="1">
                <a:solidFill>
                  <a:srgbClr val="254061"/>
                </a:solidFill>
                <a:latin typeface="Tahoma" panose="020B0604030504040204" pitchFamily="34" charset="0"/>
                <a:cs typeface="Tahoma" panose="020B0604030504040204" pitchFamily="34" charset="0"/>
              </a:rPr>
              <a:t>- Bacteria (including actinomycetes) and fungi</a:t>
            </a:r>
          </a:p>
          <a:p>
            <a:pPr marL="0" indent="0">
              <a:lnSpc>
                <a:spcPts val="3600"/>
              </a:lnSpc>
              <a:buNone/>
            </a:pPr>
            <a:r>
              <a:rPr lang="en-US" altLang="en-US" sz="2400" b="1">
                <a:solidFill>
                  <a:srgbClr val="254061"/>
                </a:solidFill>
                <a:latin typeface="Tahoma" panose="020B0604030504040204" pitchFamily="34" charset="0"/>
                <a:cs typeface="Tahoma" panose="020B0604030504040204" pitchFamily="34" charset="0"/>
              </a:rPr>
              <a:t>- Chemical decomposers – enzymes</a:t>
            </a:r>
          </a:p>
          <a:p>
            <a:pPr marL="0" indent="0">
              <a:lnSpc>
                <a:spcPts val="3600"/>
              </a:lnSpc>
              <a:buNone/>
            </a:pPr>
            <a:r>
              <a:rPr lang="en-US" altLang="en-US" sz="2400" b="1">
                <a:solidFill>
                  <a:srgbClr val="254061"/>
                </a:solidFill>
                <a:latin typeface="Tahoma" panose="020B0604030504040204" pitchFamily="34" charset="0"/>
                <a:cs typeface="Tahoma" panose="020B0604030504040204" pitchFamily="34" charset="0"/>
              </a:rPr>
              <a:t>- Found in:</a:t>
            </a:r>
            <a:endParaRPr lang="en-US" altLang="en-US" sz="1800" b="1">
              <a:solidFill>
                <a:srgbClr val="254061"/>
              </a:solidFill>
              <a:latin typeface="Tahoma" panose="020B0604030504040204" pitchFamily="34" charset="0"/>
              <a:cs typeface="Tahoma" panose="020B0604030504040204" pitchFamily="34" charset="0"/>
            </a:endParaRPr>
          </a:p>
        </p:txBody>
      </p:sp>
      <p:sp>
        <p:nvSpPr>
          <p:cNvPr id="15" name="Content Placeholder 2">
            <a:extLst>
              <a:ext uri="{FF2B5EF4-FFF2-40B4-BE49-F238E27FC236}">
                <a16:creationId xmlns:a16="http://schemas.microsoft.com/office/drawing/2014/main" id="{BC92F759-3BBE-4641-B180-9158A79B25B2}"/>
              </a:ext>
            </a:extLst>
          </p:cNvPr>
          <p:cNvSpPr>
            <a:spLocks noGrp="1"/>
          </p:cNvSpPr>
          <p:nvPr>
            <p:ph idx="1"/>
          </p:nvPr>
        </p:nvSpPr>
        <p:spPr>
          <a:xfrm>
            <a:off x="2971800" y="2819400"/>
            <a:ext cx="2133600" cy="1143000"/>
          </a:xfrm>
        </p:spPr>
        <p:txBody>
          <a:bodyPr/>
          <a:lstStyle/>
          <a:p>
            <a:pPr>
              <a:lnSpc>
                <a:spcPts val="3000"/>
              </a:lnSpc>
              <a:buClr>
                <a:schemeClr val="accent1">
                  <a:lumMod val="50000"/>
                </a:schemeClr>
              </a:buClr>
              <a:buSzPct val="150000"/>
              <a:buFont typeface="Arial"/>
              <a:buChar char="•"/>
              <a:defRPr/>
            </a:pPr>
            <a:r>
              <a:rPr lang="en-US" sz="1800" b="1" spc="50" dirty="0">
                <a:solidFill>
                  <a:schemeClr val="accent1">
                    <a:lumMod val="50000"/>
                  </a:schemeClr>
                </a:solidFill>
                <a:ea typeface="ＭＳ Ｐゴシック" charset="0"/>
                <a:cs typeface="Tahoma"/>
              </a:rPr>
              <a:t>Soil</a:t>
            </a:r>
          </a:p>
          <a:p>
            <a:pPr>
              <a:lnSpc>
                <a:spcPts val="3000"/>
              </a:lnSpc>
              <a:buClr>
                <a:schemeClr val="accent1">
                  <a:lumMod val="50000"/>
                </a:schemeClr>
              </a:buClr>
              <a:buSzPct val="150000"/>
              <a:buFont typeface="Arial"/>
              <a:buChar char="•"/>
              <a:defRPr/>
            </a:pPr>
            <a:r>
              <a:rPr lang="en-US" sz="1800" b="1" spc="50" dirty="0">
                <a:solidFill>
                  <a:schemeClr val="accent1">
                    <a:lumMod val="50000"/>
                  </a:schemeClr>
                </a:solidFill>
                <a:ea typeface="ＭＳ Ｐゴシック" charset="0"/>
                <a:cs typeface="Tahoma"/>
              </a:rPr>
              <a:t>Leaves</a:t>
            </a:r>
          </a:p>
        </p:txBody>
      </p:sp>
      <p:sp>
        <p:nvSpPr>
          <p:cNvPr id="17" name="Content Placeholder 2">
            <a:extLst>
              <a:ext uri="{FF2B5EF4-FFF2-40B4-BE49-F238E27FC236}">
                <a16:creationId xmlns:a16="http://schemas.microsoft.com/office/drawing/2014/main" id="{34DFD63E-6EE8-6D46-B0D4-4860686E8066}"/>
              </a:ext>
            </a:extLst>
          </p:cNvPr>
          <p:cNvSpPr>
            <a:spLocks noGrp="1"/>
          </p:cNvSpPr>
          <p:nvPr>
            <p:ph idx="1"/>
          </p:nvPr>
        </p:nvSpPr>
        <p:spPr>
          <a:xfrm>
            <a:off x="4953000" y="2819400"/>
            <a:ext cx="2057400" cy="1066800"/>
          </a:xfrm>
        </p:spPr>
        <p:txBody>
          <a:bodyPr/>
          <a:lstStyle/>
          <a:p>
            <a:pPr>
              <a:lnSpc>
                <a:spcPts val="2400"/>
              </a:lnSpc>
              <a:spcAft>
                <a:spcPts val="600"/>
              </a:spcAft>
              <a:buClr>
                <a:schemeClr val="accent1">
                  <a:lumMod val="50000"/>
                </a:schemeClr>
              </a:buClr>
              <a:buSzPct val="150000"/>
              <a:buFont typeface="Arial"/>
              <a:buChar char="•"/>
              <a:defRPr/>
            </a:pPr>
            <a:r>
              <a:rPr lang="en-US" sz="1800" b="1" spc="50" dirty="0">
                <a:solidFill>
                  <a:schemeClr val="accent1">
                    <a:lumMod val="50000"/>
                  </a:schemeClr>
                </a:solidFill>
                <a:ea typeface="ＭＳ Ｐゴシック" charset="0"/>
                <a:cs typeface="Tahoma"/>
              </a:rPr>
              <a:t>Food scraps</a:t>
            </a:r>
          </a:p>
          <a:p>
            <a:pPr>
              <a:lnSpc>
                <a:spcPts val="2400"/>
              </a:lnSpc>
              <a:spcAft>
                <a:spcPts val="600"/>
              </a:spcAft>
              <a:buClr>
                <a:schemeClr val="accent1">
                  <a:lumMod val="50000"/>
                </a:schemeClr>
              </a:buClr>
              <a:buSzPct val="150000"/>
              <a:buFont typeface="Arial"/>
              <a:buChar char="•"/>
              <a:defRPr/>
            </a:pPr>
            <a:r>
              <a:rPr lang="en-US" sz="1800" b="1" spc="50" dirty="0">
                <a:solidFill>
                  <a:schemeClr val="accent1">
                    <a:lumMod val="50000"/>
                  </a:schemeClr>
                </a:solidFill>
                <a:ea typeface="ＭＳ Ｐゴシック" charset="0"/>
                <a:cs typeface="Tahoma"/>
              </a:rPr>
              <a:t>Manure</a:t>
            </a:r>
          </a:p>
        </p:txBody>
      </p:sp>
      <p:sp>
        <p:nvSpPr>
          <p:cNvPr id="18" name="Content Placeholder 2">
            <a:extLst>
              <a:ext uri="{FF2B5EF4-FFF2-40B4-BE49-F238E27FC236}">
                <a16:creationId xmlns:a16="http://schemas.microsoft.com/office/drawing/2014/main" id="{51A42AF0-23C5-C749-AFC5-CEAC07A6E28C}"/>
              </a:ext>
            </a:extLst>
          </p:cNvPr>
          <p:cNvSpPr>
            <a:spLocks noGrp="1"/>
          </p:cNvSpPr>
          <p:nvPr>
            <p:ph idx="1"/>
          </p:nvPr>
        </p:nvSpPr>
        <p:spPr>
          <a:xfrm>
            <a:off x="7467600" y="2819400"/>
            <a:ext cx="2057400" cy="990600"/>
          </a:xfrm>
        </p:spPr>
        <p:txBody>
          <a:bodyPr/>
          <a:lstStyle/>
          <a:p>
            <a:pPr>
              <a:lnSpc>
                <a:spcPts val="2400"/>
              </a:lnSpc>
              <a:spcAft>
                <a:spcPts val="600"/>
              </a:spcAft>
              <a:buClr>
                <a:schemeClr val="accent1">
                  <a:lumMod val="50000"/>
                </a:schemeClr>
              </a:buClr>
              <a:buSzPct val="150000"/>
              <a:buFont typeface="Arial"/>
              <a:buChar char="•"/>
              <a:defRPr/>
            </a:pPr>
            <a:r>
              <a:rPr lang="en-US" sz="1800" b="1" spc="50" dirty="0">
                <a:solidFill>
                  <a:schemeClr val="accent1">
                    <a:lumMod val="50000"/>
                  </a:schemeClr>
                </a:solidFill>
                <a:ea typeface="ＭＳ Ｐゴシック" charset="0"/>
                <a:cs typeface="Tahoma"/>
              </a:rPr>
              <a:t>Finished</a:t>
            </a:r>
            <a:br>
              <a:rPr lang="en-US" sz="1800" b="1" spc="50" dirty="0">
                <a:solidFill>
                  <a:schemeClr val="accent1">
                    <a:lumMod val="50000"/>
                  </a:schemeClr>
                </a:solidFill>
                <a:ea typeface="ＭＳ Ｐゴシック" charset="0"/>
                <a:cs typeface="Tahoma"/>
              </a:rPr>
            </a:br>
            <a:r>
              <a:rPr lang="en-US" sz="1800" b="1" spc="50" dirty="0">
                <a:solidFill>
                  <a:schemeClr val="accent1">
                    <a:lumMod val="50000"/>
                  </a:schemeClr>
                </a:solidFill>
                <a:ea typeface="ＭＳ Ｐゴシック" charset="0"/>
                <a:cs typeface="Tahoma"/>
              </a:rPr>
              <a:t>compost</a:t>
            </a:r>
          </a:p>
        </p:txBody>
      </p:sp>
      <p:pic>
        <p:nvPicPr>
          <p:cNvPr id="8199" name="Picture 3" descr="RedOakLeaf-Strobel.jpg">
            <a:extLst>
              <a:ext uri="{FF2B5EF4-FFF2-40B4-BE49-F238E27FC236}">
                <a16:creationId xmlns:a16="http://schemas.microsoft.com/office/drawing/2014/main" id="{976DBD61-FCFF-C046-B007-3165A6F8645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3911600"/>
            <a:ext cx="4217988" cy="22606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200" name="Picture 5" descr="QuestionMark-cutout.png">
            <a:extLst>
              <a:ext uri="{FF2B5EF4-FFF2-40B4-BE49-F238E27FC236}">
                <a16:creationId xmlns:a16="http://schemas.microsoft.com/office/drawing/2014/main" id="{1F3077BF-2944-3847-AA3B-C00CF3AA968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24138" y="3962400"/>
            <a:ext cx="1719262" cy="2209800"/>
          </a:xfrm>
          <a:prstGeom prst="rect">
            <a:avLst/>
          </a:prstGeom>
          <a:noFill/>
          <a:ln>
            <a:noFill/>
          </a:ln>
          <a:extLst>
            <a:ext uri="{909E8E84-426E-40DD-AFC4-6F175D3DCCD1}">
              <a14:hiddenFill xmlns:a14="http://schemas.microsoft.com/office/drawing/2010/main">
                <a:solidFill>
                  <a:srgbClr val="FFFFFF">
                    <a:alpha val="23921"/>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ontent Placeholder 2">
            <a:extLst>
              <a:ext uri="{FF2B5EF4-FFF2-40B4-BE49-F238E27FC236}">
                <a16:creationId xmlns:a16="http://schemas.microsoft.com/office/drawing/2014/main" id="{0EA8B873-1DB2-C24D-A10C-7D588D5D7D15}"/>
              </a:ext>
            </a:extLst>
          </p:cNvPr>
          <p:cNvSpPr>
            <a:spLocks noGrp="1"/>
          </p:cNvSpPr>
          <p:nvPr>
            <p:ph idx="1"/>
          </p:nvPr>
        </p:nvSpPr>
        <p:spPr>
          <a:xfrm>
            <a:off x="2209800" y="4191000"/>
            <a:ext cx="2514600" cy="2133600"/>
          </a:xfrm>
        </p:spPr>
        <p:txBody>
          <a:bodyPr/>
          <a:lstStyle/>
          <a:p>
            <a:pPr marL="0" indent="0" algn="ctr">
              <a:lnSpc>
                <a:spcPts val="3600"/>
              </a:lnSpc>
              <a:buNone/>
              <a:defRPr/>
            </a:pPr>
            <a:r>
              <a:rPr lang="en-US" sz="2400" b="1" spc="50" dirty="0">
                <a:solidFill>
                  <a:schemeClr val="accent1">
                    <a:lumMod val="50000"/>
                  </a:schemeClr>
                </a:solidFill>
                <a:ea typeface="ＭＳ Ｐゴシック" charset="0"/>
                <a:cs typeface="Tahoma"/>
              </a:rPr>
              <a:t>Are compost starters needed?</a:t>
            </a:r>
            <a:endParaRPr lang="en-US" sz="1800" b="1" spc="50" dirty="0">
              <a:solidFill>
                <a:schemeClr val="accent1">
                  <a:lumMod val="50000"/>
                </a:schemeClr>
              </a:solidFill>
              <a:ea typeface="ＭＳ Ｐゴシック" charset="0"/>
              <a:cs typeface="Tahoma"/>
            </a:endParaRPr>
          </a:p>
        </p:txBody>
      </p:sp>
      <p:sp>
        <p:nvSpPr>
          <p:cNvPr id="8202" name="Slide Number Placeholder 2">
            <a:extLst>
              <a:ext uri="{FF2B5EF4-FFF2-40B4-BE49-F238E27FC236}">
                <a16:creationId xmlns:a16="http://schemas.microsoft.com/office/drawing/2014/main" id="{A98484A2-360A-1441-984D-955F80C28C4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0586EAAA-A8B4-A744-A4FC-3D10CC308E9C}" type="slidenum">
              <a:rPr lang="en-US" altLang="en-US" sz="1200">
                <a:solidFill>
                  <a:srgbClr val="898989"/>
                </a:solidFill>
              </a:rPr>
              <a:pPr>
                <a:spcBef>
                  <a:spcPct val="0"/>
                </a:spcBef>
                <a:buFontTx/>
                <a:buNone/>
              </a:pPr>
              <a:t>6</a:t>
            </a:fld>
            <a:endParaRPr lang="en-US" altLang="en-US" sz="1200">
              <a:solidFill>
                <a:srgbClr val="898989"/>
              </a:solidFill>
            </a:endParaRPr>
          </a:p>
        </p:txBody>
      </p:sp>
    </p:spTree>
    <p:extLst>
      <p:ext uri="{BB962C8B-B14F-4D97-AF65-F5344CB8AC3E}">
        <p14:creationId xmlns:p14="http://schemas.microsoft.com/office/powerpoint/2010/main" val="1571713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AF7C86F-BC5F-EF4B-B5CB-C5764DE0751B}"/>
              </a:ext>
            </a:extLst>
          </p:cNvPr>
          <p:cNvSpPr txBox="1">
            <a:spLocks noChangeArrowheads="1"/>
          </p:cNvSpPr>
          <p:nvPr/>
        </p:nvSpPr>
        <p:spPr bwMode="auto">
          <a:xfrm>
            <a:off x="1905000" y="76200"/>
            <a:ext cx="8458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600"/>
              </a:lnSpc>
              <a:defRPr/>
            </a:pPr>
            <a:r>
              <a:rPr lang="en-US" altLang="en-US" sz="3600" b="1">
                <a:solidFill>
                  <a:srgbClr val="254061"/>
                </a:solidFill>
                <a:effectLst>
                  <a:outerShdw blurRad="38100" dist="38100" dir="2700000" algn="tl">
                    <a:srgbClr val="C0C0C0"/>
                  </a:outerShdw>
                </a:effectLst>
              </a:rPr>
              <a:t>One teaspoon of good garden soil to which compost has been added may contain:</a:t>
            </a:r>
          </a:p>
        </p:txBody>
      </p:sp>
      <p:sp>
        <p:nvSpPr>
          <p:cNvPr id="9" name="Content Placeholder 2">
            <a:extLst>
              <a:ext uri="{FF2B5EF4-FFF2-40B4-BE49-F238E27FC236}">
                <a16:creationId xmlns:a16="http://schemas.microsoft.com/office/drawing/2014/main" id="{D066EC06-E07E-A449-84E6-B96241DF4F2F}"/>
              </a:ext>
            </a:extLst>
          </p:cNvPr>
          <p:cNvSpPr>
            <a:spLocks noGrp="1"/>
          </p:cNvSpPr>
          <p:nvPr>
            <p:ph idx="1"/>
          </p:nvPr>
        </p:nvSpPr>
        <p:spPr>
          <a:xfrm>
            <a:off x="2209800" y="2895600"/>
            <a:ext cx="2590800" cy="1219200"/>
          </a:xfrm>
        </p:spPr>
        <p:txBody>
          <a:bodyPr/>
          <a:lstStyle/>
          <a:p>
            <a:pPr>
              <a:lnSpc>
                <a:spcPts val="3000"/>
              </a:lnSpc>
              <a:spcAft>
                <a:spcPts val="2400"/>
              </a:spcAft>
              <a:buClr>
                <a:schemeClr val="accent1">
                  <a:lumMod val="50000"/>
                </a:schemeClr>
              </a:buClr>
              <a:buSzPct val="120000"/>
              <a:buFontTx/>
              <a:buChar char="-"/>
              <a:defRPr/>
            </a:pPr>
            <a:r>
              <a:rPr lang="en-US" sz="2400" b="1" spc="50" dirty="0">
                <a:solidFill>
                  <a:schemeClr val="accent1">
                    <a:lumMod val="50000"/>
                  </a:schemeClr>
                </a:solidFill>
                <a:ea typeface="ＭＳ Ｐゴシック" charset="0"/>
                <a:cs typeface="Tahoma"/>
              </a:rPr>
              <a:t>100 million bacteria</a:t>
            </a:r>
          </a:p>
        </p:txBody>
      </p:sp>
      <p:sp>
        <p:nvSpPr>
          <p:cNvPr id="20" name="Content Placeholder 2">
            <a:extLst>
              <a:ext uri="{FF2B5EF4-FFF2-40B4-BE49-F238E27FC236}">
                <a16:creationId xmlns:a16="http://schemas.microsoft.com/office/drawing/2014/main" id="{91D2F909-5692-B24C-BD23-181850C2FD84}"/>
              </a:ext>
            </a:extLst>
          </p:cNvPr>
          <p:cNvSpPr>
            <a:spLocks noGrp="1"/>
          </p:cNvSpPr>
          <p:nvPr>
            <p:ph idx="1"/>
          </p:nvPr>
        </p:nvSpPr>
        <p:spPr>
          <a:xfrm>
            <a:off x="2209800" y="4267200"/>
            <a:ext cx="3276600" cy="1676400"/>
          </a:xfrm>
        </p:spPr>
        <p:txBody>
          <a:bodyPr/>
          <a:lstStyle/>
          <a:p>
            <a:pPr>
              <a:lnSpc>
                <a:spcPts val="3000"/>
              </a:lnSpc>
              <a:spcAft>
                <a:spcPts val="2400"/>
              </a:spcAft>
              <a:buClr>
                <a:schemeClr val="accent1">
                  <a:lumMod val="50000"/>
                </a:schemeClr>
              </a:buClr>
              <a:buSzPct val="120000"/>
              <a:buFontTx/>
              <a:buChar char="-"/>
              <a:defRPr/>
            </a:pPr>
            <a:r>
              <a:rPr lang="en-US" sz="2400" b="1" spc="50" dirty="0">
                <a:solidFill>
                  <a:schemeClr val="accent1">
                    <a:lumMod val="50000"/>
                  </a:schemeClr>
                </a:solidFill>
                <a:ea typeface="ＭＳ Ｐゴシック" charset="0"/>
                <a:cs typeface="Tahoma"/>
              </a:rPr>
              <a:t>800 feet</a:t>
            </a:r>
            <a:br>
              <a:rPr lang="en-US" sz="2400" b="1" spc="50" dirty="0">
                <a:solidFill>
                  <a:schemeClr val="accent1">
                    <a:lumMod val="50000"/>
                  </a:schemeClr>
                </a:solidFill>
                <a:ea typeface="ＭＳ Ｐゴシック" charset="0"/>
                <a:cs typeface="Tahoma"/>
              </a:rPr>
            </a:br>
            <a:r>
              <a:rPr lang="en-US" sz="2400" b="1" spc="50" dirty="0">
                <a:solidFill>
                  <a:schemeClr val="accent1">
                    <a:lumMod val="50000"/>
                  </a:schemeClr>
                </a:solidFill>
                <a:ea typeface="ＭＳ Ｐゴシック" charset="0"/>
                <a:cs typeface="Tahoma"/>
              </a:rPr>
              <a:t>of fungal</a:t>
            </a:r>
            <a:br>
              <a:rPr lang="en-US" sz="2400" b="1" spc="50" dirty="0">
                <a:solidFill>
                  <a:schemeClr val="accent1">
                    <a:lumMod val="50000"/>
                  </a:schemeClr>
                </a:solidFill>
                <a:ea typeface="ＭＳ Ｐゴシック" charset="0"/>
                <a:cs typeface="Tahoma"/>
              </a:rPr>
            </a:br>
            <a:r>
              <a:rPr lang="en-US" sz="2400" b="1" spc="50" dirty="0">
                <a:solidFill>
                  <a:schemeClr val="accent1">
                    <a:lumMod val="50000"/>
                  </a:schemeClr>
                </a:solidFill>
                <a:ea typeface="ＭＳ Ｐゴシック" charset="0"/>
                <a:cs typeface="Tahoma"/>
              </a:rPr>
              <a:t>threads</a:t>
            </a:r>
          </a:p>
        </p:txBody>
      </p:sp>
      <p:pic>
        <p:nvPicPr>
          <p:cNvPr id="9221" name="Picture 2" descr="garden-Kevin Schoessow-UW-Extension.jpg">
            <a:extLst>
              <a:ext uri="{FF2B5EF4-FFF2-40B4-BE49-F238E27FC236}">
                <a16:creationId xmlns:a16="http://schemas.microsoft.com/office/drawing/2014/main" id="{6969C528-67F6-0449-8E51-4E5674D6DE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819400"/>
            <a:ext cx="4572000" cy="3462338"/>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descr="spoonOfSoil.png">
            <a:extLst>
              <a:ext uri="{FF2B5EF4-FFF2-40B4-BE49-F238E27FC236}">
                <a16:creationId xmlns:a16="http://schemas.microsoft.com/office/drawing/2014/main" id="{1D592887-5D17-7B44-9774-ACD56DEFB7F7}"/>
              </a:ext>
            </a:extLst>
          </p:cNvPr>
          <p:cNvPicPr>
            <a:picLocks noChangeAspect="1"/>
          </p:cNvPicPr>
          <p:nvPr/>
        </p:nvPicPr>
        <p:blipFill>
          <a:blip r:embed="rId4"/>
          <a:srcRect/>
          <a:stretch>
            <a:fillRect/>
          </a:stretch>
        </p:blipFill>
        <p:spPr bwMode="auto">
          <a:xfrm>
            <a:off x="5981700" y="1787526"/>
            <a:ext cx="4686300" cy="1717675"/>
          </a:xfrm>
          <a:prstGeom prst="rect">
            <a:avLst/>
          </a:prstGeom>
          <a:noFill/>
          <a:ln>
            <a:noFill/>
          </a:ln>
          <a:effectLst>
            <a:outerShdw blurRad="161925" dist="88900" dir="7800014" sx="100999" sy="100999" algn="tl" rotWithShape="0">
              <a:srgbClr val="808080">
                <a:alpha val="67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Slide Number Placeholder 2">
            <a:extLst>
              <a:ext uri="{FF2B5EF4-FFF2-40B4-BE49-F238E27FC236}">
                <a16:creationId xmlns:a16="http://schemas.microsoft.com/office/drawing/2014/main" id="{E0041F14-3A68-BA49-AF7E-68762B967BE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98E7F940-C55A-5249-A897-D1803ABC6F26}" type="slidenum">
              <a:rPr lang="en-US" altLang="en-US" sz="1200">
                <a:solidFill>
                  <a:srgbClr val="898989"/>
                </a:solidFill>
              </a:rPr>
              <a:pPr>
                <a:spcBef>
                  <a:spcPct val="0"/>
                </a:spcBef>
                <a:buFontTx/>
                <a:buNone/>
              </a:pPr>
              <a:t>7</a:t>
            </a:fld>
            <a:endParaRPr lang="en-US" altLang="en-US" sz="1200">
              <a:solidFill>
                <a:srgbClr val="898989"/>
              </a:solidFill>
            </a:endParaRPr>
          </a:p>
        </p:txBody>
      </p:sp>
    </p:spTree>
    <p:extLst>
      <p:ext uri="{BB962C8B-B14F-4D97-AF65-F5344CB8AC3E}">
        <p14:creationId xmlns:p14="http://schemas.microsoft.com/office/powerpoint/2010/main" val="2439090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56B07FAF-41F0-D84C-8E51-FE33EC885AEA}"/>
              </a:ext>
            </a:extLst>
          </p:cNvPr>
          <p:cNvSpPr txBox="1">
            <a:spLocks noChangeArrowheads="1"/>
          </p:cNvSpPr>
          <p:nvPr/>
        </p:nvSpPr>
        <p:spPr bwMode="auto">
          <a:xfrm>
            <a:off x="1905000" y="152400"/>
            <a:ext cx="845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600"/>
              </a:lnSpc>
              <a:defRPr/>
            </a:pPr>
            <a:r>
              <a:rPr lang="en-US" altLang="en-US" sz="3600" b="1">
                <a:solidFill>
                  <a:srgbClr val="254061"/>
                </a:solidFill>
                <a:effectLst>
                  <a:outerShdw blurRad="38100" dist="38100" dir="2700000" algn="tl">
                    <a:srgbClr val="C0C0C0"/>
                  </a:outerShdw>
                </a:effectLst>
              </a:rPr>
              <a:t>Macroorganisms</a:t>
            </a:r>
          </a:p>
        </p:txBody>
      </p:sp>
      <p:pic>
        <p:nvPicPr>
          <p:cNvPr id="10243" name="Picture 2" descr="Compost-Bugs.png">
            <a:extLst>
              <a:ext uri="{FF2B5EF4-FFF2-40B4-BE49-F238E27FC236}">
                <a16:creationId xmlns:a16="http://schemas.microsoft.com/office/drawing/2014/main" id="{A9494418-D297-914B-9D65-9F094C001D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914400"/>
            <a:ext cx="8229600" cy="572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Slide Number Placeholder 2">
            <a:extLst>
              <a:ext uri="{FF2B5EF4-FFF2-40B4-BE49-F238E27FC236}">
                <a16:creationId xmlns:a16="http://schemas.microsoft.com/office/drawing/2014/main" id="{E68D5C50-5526-CE42-853B-467C92477A3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5F20652E-9F30-F74B-8351-73FBE1980973}" type="slidenum">
              <a:rPr lang="en-US" altLang="en-US" sz="1200">
                <a:solidFill>
                  <a:srgbClr val="898989"/>
                </a:solidFill>
              </a:rPr>
              <a:pPr>
                <a:spcBef>
                  <a:spcPct val="0"/>
                </a:spcBef>
                <a:buFontTx/>
                <a:buNone/>
              </a:pPr>
              <a:t>8</a:t>
            </a:fld>
            <a:endParaRPr lang="en-US" altLang="en-US" sz="1200">
              <a:solidFill>
                <a:srgbClr val="898989"/>
              </a:solidFill>
            </a:endParaRPr>
          </a:p>
        </p:txBody>
      </p:sp>
    </p:spTree>
    <p:extLst>
      <p:ext uri="{BB962C8B-B14F-4D97-AF65-F5344CB8AC3E}">
        <p14:creationId xmlns:p14="http://schemas.microsoft.com/office/powerpoint/2010/main" val="918141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tool&#10;&#10;Description automatically generated">
            <a:extLst>
              <a:ext uri="{FF2B5EF4-FFF2-40B4-BE49-F238E27FC236}">
                <a16:creationId xmlns:a16="http://schemas.microsoft.com/office/drawing/2014/main" id="{6A47A983-2D1B-AB41-8DD6-2B1EB048B7CD}"/>
              </a:ext>
            </a:extLst>
          </p:cNvPr>
          <p:cNvPicPr>
            <a:picLocks noChangeAspect="1"/>
          </p:cNvPicPr>
          <p:nvPr/>
        </p:nvPicPr>
        <p:blipFill>
          <a:blip r:embed="rId2"/>
          <a:stretch>
            <a:fillRect/>
          </a:stretch>
        </p:blipFill>
        <p:spPr>
          <a:xfrm>
            <a:off x="1521925" y="0"/>
            <a:ext cx="9148149" cy="6858000"/>
          </a:xfrm>
          <a:prstGeom prst="rect">
            <a:avLst/>
          </a:prstGeom>
        </p:spPr>
      </p:pic>
    </p:spTree>
    <p:extLst>
      <p:ext uri="{BB962C8B-B14F-4D97-AF65-F5344CB8AC3E}">
        <p14:creationId xmlns:p14="http://schemas.microsoft.com/office/powerpoint/2010/main" val="3176220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2468898-5A6E-4D55-85EC-308E785EE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4C684-E2DF-1F40-9933-38E4728CC9C7}"/>
              </a:ext>
            </a:extLst>
          </p:cNvPr>
          <p:cNvSpPr>
            <a:spLocks noGrp="1"/>
          </p:cNvSpPr>
          <p:nvPr>
            <p:ph type="title"/>
          </p:nvPr>
        </p:nvSpPr>
        <p:spPr>
          <a:xfrm>
            <a:off x="429768" y="411480"/>
            <a:ext cx="11201400" cy="1106424"/>
          </a:xfrm>
        </p:spPr>
        <p:txBody>
          <a:bodyPr vert="horz" lIns="91440" tIns="45720" rIns="91440" bIns="45720" rtlCol="0" anchor="ctr">
            <a:normAutofit/>
          </a:bodyPr>
          <a:lstStyle/>
          <a:p>
            <a:r>
              <a:rPr lang="en-US" sz="3600" kern="1200">
                <a:solidFill>
                  <a:schemeClr val="tx1"/>
                </a:solidFill>
                <a:latin typeface="+mj-lt"/>
                <a:ea typeface="+mj-ea"/>
                <a:cs typeface="+mj-cs"/>
              </a:rPr>
              <a:t>Food for compost</a:t>
            </a:r>
          </a:p>
        </p:txBody>
      </p:sp>
      <p:sp>
        <p:nvSpPr>
          <p:cNvPr id="13" name="Rectangle 12">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845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6" name="Picture 5" descr="A picture containing drawing&#10;&#10;Description automatically generated">
            <a:extLst>
              <a:ext uri="{FF2B5EF4-FFF2-40B4-BE49-F238E27FC236}">
                <a16:creationId xmlns:a16="http://schemas.microsoft.com/office/drawing/2014/main" id="{70DFCEDC-7744-A747-B15B-9531E489DD1F}"/>
              </a:ext>
            </a:extLst>
          </p:cNvPr>
          <p:cNvPicPr>
            <a:picLocks noChangeAspect="1"/>
          </p:cNvPicPr>
          <p:nvPr/>
        </p:nvPicPr>
        <p:blipFill>
          <a:blip r:embed="rId2"/>
          <a:stretch>
            <a:fillRect/>
          </a:stretch>
        </p:blipFill>
        <p:spPr>
          <a:xfrm>
            <a:off x="846052" y="1719072"/>
            <a:ext cx="5869983" cy="4517136"/>
          </a:xfrm>
          <a:prstGeom prst="rect">
            <a:avLst/>
          </a:prstGeom>
        </p:spPr>
      </p:pic>
      <p:sp useBgFill="1">
        <p:nvSpPr>
          <p:cNvPr id="15" name="Rectangle 14">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28248DA-D130-A744-A7AA-E7ADB8171573}"/>
              </a:ext>
            </a:extLst>
          </p:cNvPr>
          <p:cNvSpPr txBox="1"/>
          <p:nvPr/>
        </p:nvSpPr>
        <p:spPr>
          <a:xfrm>
            <a:off x="7938752" y="2020824"/>
            <a:ext cx="3455097" cy="3959352"/>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dirty="0"/>
              <a:t>Leaves, grass </a:t>
            </a:r>
            <a:r>
              <a:rPr lang="en-US" dirty="0" err="1"/>
              <a:t>clipings</a:t>
            </a:r>
            <a:r>
              <a:rPr lang="en-US" dirty="0"/>
              <a:t>, yard debris</a:t>
            </a:r>
          </a:p>
          <a:p>
            <a:pPr indent="-228600">
              <a:lnSpc>
                <a:spcPct val="90000"/>
              </a:lnSpc>
              <a:spcAft>
                <a:spcPts val="600"/>
              </a:spcAft>
              <a:buFont typeface="Arial" panose="020B0604020202020204" pitchFamily="34" charset="0"/>
              <a:buChar char="•"/>
            </a:pPr>
            <a:r>
              <a:rPr lang="en-US" dirty="0"/>
              <a:t>Kitchen scraps: vegetable and fruit peels, coffee grounds, egg shells</a:t>
            </a:r>
          </a:p>
          <a:p>
            <a:pPr indent="-228600">
              <a:lnSpc>
                <a:spcPct val="90000"/>
              </a:lnSpc>
              <a:spcAft>
                <a:spcPts val="600"/>
              </a:spcAft>
              <a:buFont typeface="Arial" panose="020B0604020202020204" pitchFamily="34" charset="0"/>
              <a:buChar char="•"/>
            </a:pPr>
            <a:r>
              <a:rPr lang="en-US" dirty="0"/>
              <a:t>Used potting soil</a:t>
            </a:r>
          </a:p>
          <a:p>
            <a:pPr indent="-228600">
              <a:lnSpc>
                <a:spcPct val="90000"/>
              </a:lnSpc>
              <a:spcAft>
                <a:spcPts val="600"/>
              </a:spcAft>
              <a:buFont typeface="Arial" panose="020B0604020202020204" pitchFamily="34" charset="0"/>
              <a:buChar char="•"/>
            </a:pPr>
            <a:r>
              <a:rPr lang="en-US" dirty="0"/>
              <a:t>Paper and cardboard</a:t>
            </a:r>
          </a:p>
          <a:p>
            <a:pPr indent="-228600">
              <a:lnSpc>
                <a:spcPct val="90000"/>
              </a:lnSpc>
              <a:spcAft>
                <a:spcPts val="600"/>
              </a:spcAft>
              <a:buFont typeface="Arial" panose="020B0604020202020204" pitchFamily="34" charset="0"/>
              <a:buChar char="•"/>
            </a:pPr>
            <a:r>
              <a:rPr lang="en-US" dirty="0"/>
              <a:t>Most weeds and garden debris</a:t>
            </a:r>
          </a:p>
          <a:p>
            <a:pPr indent="-228600">
              <a:lnSpc>
                <a:spcPct val="90000"/>
              </a:lnSpc>
              <a:spcAft>
                <a:spcPts val="600"/>
              </a:spcAft>
              <a:buFont typeface="Arial" panose="020B0604020202020204" pitchFamily="34" charset="0"/>
              <a:buChar char="•"/>
            </a:pPr>
            <a:r>
              <a:rPr lang="en-US" dirty="0"/>
              <a:t>Sawdust, hay, straw</a:t>
            </a:r>
          </a:p>
          <a:p>
            <a:pPr indent="-228600">
              <a:lnSpc>
                <a:spcPct val="90000"/>
              </a:lnSpc>
              <a:spcAft>
                <a:spcPts val="600"/>
              </a:spcAft>
              <a:buFont typeface="Arial" panose="020B0604020202020204" pitchFamily="34" charset="0"/>
              <a:buChar char="•"/>
            </a:pPr>
            <a:r>
              <a:rPr lang="en-US" dirty="0"/>
              <a:t>Hair, fur, other natural fibers</a:t>
            </a:r>
          </a:p>
          <a:p>
            <a:pPr indent="-228600">
              <a:lnSpc>
                <a:spcPct val="9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3398219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6D8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0AD8D2-47BD-D848-82BE-E375C035B877}"/>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r>
              <a:rPr lang="en-US" sz="2600">
                <a:solidFill>
                  <a:srgbClr val="FFFFFF"/>
                </a:solidFill>
              </a:rPr>
              <a:t>Compost pile “food” to avoid</a:t>
            </a:r>
          </a:p>
        </p:txBody>
      </p:sp>
      <p:pic>
        <p:nvPicPr>
          <p:cNvPr id="7" name="Picture 6" descr="A close up of a logo&#10;&#10;Description automatically generated">
            <a:extLst>
              <a:ext uri="{FF2B5EF4-FFF2-40B4-BE49-F238E27FC236}">
                <a16:creationId xmlns:a16="http://schemas.microsoft.com/office/drawing/2014/main" id="{7C325EB5-1585-A74B-A34B-A842AB889AE2}"/>
              </a:ext>
            </a:extLst>
          </p:cNvPr>
          <p:cNvPicPr>
            <a:picLocks noChangeAspect="1"/>
          </p:cNvPicPr>
          <p:nvPr/>
        </p:nvPicPr>
        <p:blipFill>
          <a:blip r:embed="rId2"/>
          <a:stretch>
            <a:fillRect/>
          </a:stretch>
        </p:blipFill>
        <p:spPr>
          <a:xfrm>
            <a:off x="4038600" y="1433237"/>
            <a:ext cx="7188199" cy="3988136"/>
          </a:xfrm>
          <a:prstGeom prst="rect">
            <a:avLst/>
          </a:prstGeom>
        </p:spPr>
      </p:pic>
    </p:spTree>
    <p:extLst>
      <p:ext uri="{BB962C8B-B14F-4D97-AF65-F5344CB8AC3E}">
        <p14:creationId xmlns:p14="http://schemas.microsoft.com/office/powerpoint/2010/main" val="201198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8BA1ED04-DD78-4D48-BF0E-65E4BB1E46CD}"/>
              </a:ext>
            </a:extLst>
          </p:cNvPr>
          <p:cNvSpPr txBox="1">
            <a:spLocks noChangeArrowheads="1"/>
          </p:cNvSpPr>
          <p:nvPr/>
        </p:nvSpPr>
        <p:spPr bwMode="auto">
          <a:xfrm>
            <a:off x="1905000" y="5334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800"/>
              </a:lnSpc>
              <a:defRPr/>
            </a:pPr>
            <a:r>
              <a:rPr lang="en-US" altLang="en-US" sz="3600" b="1" dirty="0">
                <a:solidFill>
                  <a:srgbClr val="254061"/>
                </a:solidFill>
                <a:effectLst>
                  <a:outerShdw blurRad="38100" dist="38100" dir="2700000" algn="tl">
                    <a:srgbClr val="C0C0C0"/>
                  </a:outerShdw>
                </a:effectLst>
              </a:rPr>
              <a:t>Plant materials treated with pesticides</a:t>
            </a:r>
          </a:p>
        </p:txBody>
      </p:sp>
      <p:sp>
        <p:nvSpPr>
          <p:cNvPr id="6" name="Content Placeholder 2">
            <a:extLst>
              <a:ext uri="{FF2B5EF4-FFF2-40B4-BE49-F238E27FC236}">
                <a16:creationId xmlns:a16="http://schemas.microsoft.com/office/drawing/2014/main" id="{308A0D83-A5E5-1048-B19D-38D279CCD984}"/>
              </a:ext>
            </a:extLst>
          </p:cNvPr>
          <p:cNvSpPr>
            <a:spLocks noGrp="1"/>
          </p:cNvSpPr>
          <p:nvPr>
            <p:ph idx="4294967295"/>
          </p:nvPr>
        </p:nvSpPr>
        <p:spPr>
          <a:xfrm>
            <a:off x="2362200" y="1143000"/>
            <a:ext cx="7086600" cy="4114800"/>
          </a:xfrm>
        </p:spPr>
        <p:txBody>
          <a:bodyPr/>
          <a:lstStyle/>
          <a:p>
            <a:pPr marL="0" indent="0">
              <a:lnSpc>
                <a:spcPts val="3600"/>
              </a:lnSpc>
              <a:spcAft>
                <a:spcPts val="2400"/>
              </a:spcAft>
              <a:buNone/>
              <a:defRPr/>
            </a:pPr>
            <a:endParaRPr lang="en-US" sz="2400" b="1" spc="150" dirty="0">
              <a:solidFill>
                <a:schemeClr val="accent1">
                  <a:lumMod val="50000"/>
                </a:schemeClr>
              </a:solidFill>
              <a:ea typeface="ＭＳ Ｐゴシック" charset="0"/>
              <a:cs typeface="Tahoma"/>
            </a:endParaRPr>
          </a:p>
          <a:p>
            <a:pPr>
              <a:lnSpc>
                <a:spcPts val="3000"/>
              </a:lnSpc>
              <a:spcAft>
                <a:spcPts val="1200"/>
              </a:spcAft>
              <a:buClr>
                <a:schemeClr val="accent1">
                  <a:lumMod val="50000"/>
                </a:schemeClr>
              </a:buClr>
              <a:buSzPct val="150000"/>
              <a:buFont typeface="Arial"/>
              <a:buChar char="•"/>
              <a:defRPr/>
            </a:pPr>
            <a:r>
              <a:rPr lang="en-US" sz="1800" b="1" spc="150" dirty="0">
                <a:solidFill>
                  <a:schemeClr val="accent1">
                    <a:lumMod val="50000"/>
                  </a:schemeClr>
                </a:solidFill>
                <a:ea typeface="ＭＳ Ｐゴシック" charset="0"/>
                <a:cs typeface="Tahoma"/>
              </a:rPr>
              <a:t>Some pesticides can be persistent</a:t>
            </a:r>
          </a:p>
          <a:p>
            <a:pPr>
              <a:lnSpc>
                <a:spcPts val="3000"/>
              </a:lnSpc>
              <a:spcAft>
                <a:spcPts val="1200"/>
              </a:spcAft>
              <a:buClr>
                <a:schemeClr val="accent1">
                  <a:lumMod val="50000"/>
                </a:schemeClr>
              </a:buClr>
              <a:buSzPct val="150000"/>
              <a:buFont typeface="Arial"/>
              <a:buChar char="•"/>
              <a:defRPr/>
            </a:pPr>
            <a:r>
              <a:rPr lang="en-US" sz="1800" b="1" spc="150" dirty="0">
                <a:solidFill>
                  <a:schemeClr val="accent1">
                    <a:lumMod val="50000"/>
                  </a:schemeClr>
                </a:solidFill>
                <a:ea typeface="ＭＳ Ｐゴシック" charset="0"/>
                <a:cs typeface="Tahoma"/>
              </a:rPr>
              <a:t>Some survive the </a:t>
            </a:r>
            <a:br>
              <a:rPr lang="en-US" sz="1800" b="1" spc="150" dirty="0">
                <a:solidFill>
                  <a:schemeClr val="accent1">
                    <a:lumMod val="50000"/>
                  </a:schemeClr>
                </a:solidFill>
                <a:ea typeface="ＭＳ Ｐゴシック" charset="0"/>
                <a:cs typeface="Tahoma"/>
              </a:rPr>
            </a:br>
            <a:r>
              <a:rPr lang="en-US" sz="1800" b="1" spc="150" dirty="0">
                <a:solidFill>
                  <a:schemeClr val="accent1">
                    <a:lumMod val="50000"/>
                  </a:schemeClr>
                </a:solidFill>
                <a:ea typeface="ＭＳ Ｐゴシック" charset="0"/>
                <a:cs typeface="Tahoma"/>
              </a:rPr>
              <a:t>composting process</a:t>
            </a:r>
          </a:p>
          <a:p>
            <a:pPr>
              <a:lnSpc>
                <a:spcPts val="3000"/>
              </a:lnSpc>
              <a:spcAft>
                <a:spcPts val="1200"/>
              </a:spcAft>
              <a:buClr>
                <a:schemeClr val="accent1">
                  <a:lumMod val="50000"/>
                </a:schemeClr>
              </a:buClr>
              <a:buSzPct val="150000"/>
              <a:buFont typeface="Arial"/>
              <a:buChar char="•"/>
              <a:defRPr/>
            </a:pPr>
            <a:r>
              <a:rPr lang="en-US" sz="1800" b="1" spc="150" dirty="0">
                <a:solidFill>
                  <a:schemeClr val="accent1">
                    <a:lumMod val="50000"/>
                  </a:schemeClr>
                </a:solidFill>
                <a:ea typeface="ＭＳ Ｐゴシック" charset="0"/>
                <a:cs typeface="Tahoma"/>
              </a:rPr>
              <a:t>Can damage other </a:t>
            </a:r>
            <a:br>
              <a:rPr lang="en-US" sz="1800" b="1" spc="150" dirty="0">
                <a:solidFill>
                  <a:schemeClr val="accent1">
                    <a:lumMod val="50000"/>
                  </a:schemeClr>
                </a:solidFill>
                <a:ea typeface="ＭＳ Ｐゴシック" charset="0"/>
                <a:cs typeface="Tahoma"/>
              </a:rPr>
            </a:br>
            <a:r>
              <a:rPr lang="en-US" sz="1800" b="1" spc="150" dirty="0">
                <a:solidFill>
                  <a:schemeClr val="accent1">
                    <a:lumMod val="50000"/>
                  </a:schemeClr>
                </a:solidFill>
                <a:ea typeface="ＭＳ Ｐゴシック" charset="0"/>
                <a:cs typeface="Tahoma"/>
              </a:rPr>
              <a:t>plants</a:t>
            </a:r>
          </a:p>
        </p:txBody>
      </p:sp>
      <p:pic>
        <p:nvPicPr>
          <p:cNvPr id="14340" name="Picture 1" descr="gardenWeeds.jpg">
            <a:extLst>
              <a:ext uri="{FF2B5EF4-FFF2-40B4-BE49-F238E27FC236}">
                <a16:creationId xmlns:a16="http://schemas.microsoft.com/office/drawing/2014/main" id="{A1D6DCF8-21F6-5A4E-B3EE-FA42D0250C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819400"/>
            <a:ext cx="3657600" cy="3328988"/>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4341" name="Slide Number Placeholder 2">
            <a:extLst>
              <a:ext uri="{FF2B5EF4-FFF2-40B4-BE49-F238E27FC236}">
                <a16:creationId xmlns:a16="http://schemas.microsoft.com/office/drawing/2014/main" id="{E0FC585F-3224-8449-B5C9-A77EFDFDD75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D4794AE2-ED9A-394F-B7F0-3F5DD3D5772A}" type="slidenum">
              <a:rPr lang="en-US" altLang="en-US" sz="1200">
                <a:solidFill>
                  <a:srgbClr val="898989"/>
                </a:solidFill>
              </a:rPr>
              <a:pPr>
                <a:spcBef>
                  <a:spcPct val="0"/>
                </a:spcBef>
                <a:buFontTx/>
                <a:buNone/>
              </a:pPr>
              <a:t>12</a:t>
            </a:fld>
            <a:endParaRPr lang="en-US" altLang="en-US" sz="1200">
              <a:solidFill>
                <a:srgbClr val="898989"/>
              </a:solidFill>
            </a:endParaRPr>
          </a:p>
        </p:txBody>
      </p:sp>
    </p:spTree>
    <p:extLst>
      <p:ext uri="{BB962C8B-B14F-4D97-AF65-F5344CB8AC3E}">
        <p14:creationId xmlns:p14="http://schemas.microsoft.com/office/powerpoint/2010/main" val="2167121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409F3DB2-E9BF-0A4D-881C-5C4F77123EA8}"/>
              </a:ext>
            </a:extLst>
          </p:cNvPr>
          <p:cNvSpPr txBox="1">
            <a:spLocks noChangeArrowheads="1"/>
          </p:cNvSpPr>
          <p:nvPr/>
        </p:nvSpPr>
        <p:spPr bwMode="auto">
          <a:xfrm>
            <a:off x="1905000" y="762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800"/>
              </a:lnSpc>
              <a:defRPr/>
            </a:pPr>
            <a:r>
              <a:rPr lang="en-US" altLang="en-US" sz="3600" b="1">
                <a:solidFill>
                  <a:srgbClr val="254061"/>
                </a:solidFill>
                <a:effectLst>
                  <a:outerShdw blurRad="38100" dist="38100" dir="2700000" algn="tl">
                    <a:srgbClr val="C0C0C0"/>
                  </a:outerShdw>
                </a:effectLst>
              </a:rPr>
              <a:t>Materials with special needs</a:t>
            </a:r>
          </a:p>
        </p:txBody>
      </p:sp>
      <p:sp>
        <p:nvSpPr>
          <p:cNvPr id="6" name="Content Placeholder 2">
            <a:extLst>
              <a:ext uri="{FF2B5EF4-FFF2-40B4-BE49-F238E27FC236}">
                <a16:creationId xmlns:a16="http://schemas.microsoft.com/office/drawing/2014/main" id="{6FDC5332-4C60-AD43-9CE5-88E4180844E2}"/>
              </a:ext>
            </a:extLst>
          </p:cNvPr>
          <p:cNvSpPr>
            <a:spLocks noGrp="1"/>
          </p:cNvSpPr>
          <p:nvPr>
            <p:ph idx="4294967295"/>
          </p:nvPr>
        </p:nvSpPr>
        <p:spPr>
          <a:xfrm>
            <a:off x="2362200" y="1143000"/>
            <a:ext cx="7086600" cy="3048000"/>
          </a:xfrm>
        </p:spPr>
        <p:txBody>
          <a:bodyPr>
            <a:noAutofit/>
          </a:bodyPr>
          <a:lstStyle/>
          <a:p>
            <a:pPr marL="0" indent="0">
              <a:lnSpc>
                <a:spcPts val="3600"/>
              </a:lnSpc>
              <a:spcAft>
                <a:spcPts val="2400"/>
              </a:spcAft>
              <a:buNone/>
              <a:defRPr/>
            </a:pPr>
            <a:r>
              <a:rPr lang="en-US" sz="2200" b="1" spc="150" dirty="0">
                <a:solidFill>
                  <a:schemeClr val="accent1">
                    <a:lumMod val="50000"/>
                  </a:schemeClr>
                </a:solidFill>
                <a:ea typeface="ＭＳ Ｐゴシック" charset="0"/>
                <a:cs typeface="Tahoma"/>
              </a:rPr>
              <a:t>These require additional consideration or limited volume added</a:t>
            </a:r>
          </a:p>
          <a:p>
            <a:pPr>
              <a:lnSpc>
                <a:spcPts val="3000"/>
              </a:lnSpc>
              <a:spcAft>
                <a:spcPts val="1200"/>
              </a:spcAft>
              <a:buClr>
                <a:schemeClr val="accent1">
                  <a:lumMod val="50000"/>
                </a:schemeClr>
              </a:buClr>
              <a:buSzPct val="150000"/>
              <a:buFont typeface="Arial"/>
              <a:buChar char="•"/>
              <a:defRPr/>
            </a:pPr>
            <a:r>
              <a:rPr lang="en-US" sz="2200" b="1" spc="150" dirty="0">
                <a:solidFill>
                  <a:schemeClr val="accent1">
                    <a:lumMod val="50000"/>
                  </a:schemeClr>
                </a:solidFill>
                <a:ea typeface="ＭＳ Ｐゴシック" charset="0"/>
                <a:cs typeface="Tahoma"/>
              </a:rPr>
              <a:t>Pine needles</a:t>
            </a:r>
          </a:p>
          <a:p>
            <a:pPr>
              <a:lnSpc>
                <a:spcPts val="3000"/>
              </a:lnSpc>
              <a:spcAft>
                <a:spcPts val="1200"/>
              </a:spcAft>
              <a:buClr>
                <a:schemeClr val="accent1">
                  <a:lumMod val="50000"/>
                </a:schemeClr>
              </a:buClr>
              <a:buSzPct val="150000"/>
              <a:buFont typeface="Arial"/>
              <a:buChar char="•"/>
              <a:defRPr/>
            </a:pPr>
            <a:r>
              <a:rPr lang="en-US" sz="2200" b="1" spc="150" dirty="0">
                <a:solidFill>
                  <a:schemeClr val="accent1">
                    <a:lumMod val="50000"/>
                  </a:schemeClr>
                </a:solidFill>
                <a:ea typeface="ＭＳ Ｐゴシック" charset="0"/>
                <a:cs typeface="Tahoma"/>
              </a:rPr>
              <a:t>Walnut leaves</a:t>
            </a:r>
          </a:p>
          <a:p>
            <a:pPr>
              <a:lnSpc>
                <a:spcPts val="3000"/>
              </a:lnSpc>
              <a:spcAft>
                <a:spcPts val="1200"/>
              </a:spcAft>
              <a:buClr>
                <a:schemeClr val="accent1">
                  <a:lumMod val="50000"/>
                </a:schemeClr>
              </a:buClr>
              <a:buSzPct val="150000"/>
              <a:buFont typeface="Arial"/>
              <a:buChar char="•"/>
              <a:defRPr/>
            </a:pPr>
            <a:r>
              <a:rPr lang="en-US" sz="2200" b="1" spc="150" dirty="0">
                <a:solidFill>
                  <a:schemeClr val="accent1">
                    <a:lumMod val="50000"/>
                  </a:schemeClr>
                </a:solidFill>
                <a:ea typeface="ＭＳ Ｐゴシック" charset="0"/>
                <a:cs typeface="Tahoma"/>
              </a:rPr>
              <a:t>Sod</a:t>
            </a:r>
          </a:p>
        </p:txBody>
      </p:sp>
      <p:pic>
        <p:nvPicPr>
          <p:cNvPr id="15364" name="Picture 1" descr="PineNeedles-Strobel.jpg">
            <a:extLst>
              <a:ext uri="{FF2B5EF4-FFF2-40B4-BE49-F238E27FC236}">
                <a16:creationId xmlns:a16="http://schemas.microsoft.com/office/drawing/2014/main" id="{9CED19A1-2291-1A44-A5C5-E4520EDC56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2438400"/>
            <a:ext cx="3762375" cy="34290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5365" name="Picture 2">
            <a:extLst>
              <a:ext uri="{FF2B5EF4-FFF2-40B4-BE49-F238E27FC236}">
                <a16:creationId xmlns:a16="http://schemas.microsoft.com/office/drawing/2014/main" id="{2E29C380-F6E8-4343-9C7B-C7D508966CE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4168776"/>
            <a:ext cx="2209800" cy="2232025"/>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5366" name="Slide Number Placeholder 2">
            <a:extLst>
              <a:ext uri="{FF2B5EF4-FFF2-40B4-BE49-F238E27FC236}">
                <a16:creationId xmlns:a16="http://schemas.microsoft.com/office/drawing/2014/main" id="{B5C087BE-3BC9-5948-AA27-5368FEE06D7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A52DD150-F25E-1147-94D4-20F7BF19D5AA}" type="slidenum">
              <a:rPr lang="en-US" altLang="en-US" sz="1200">
                <a:solidFill>
                  <a:srgbClr val="898989"/>
                </a:solidFill>
              </a:rPr>
              <a:pPr>
                <a:spcBef>
                  <a:spcPct val="0"/>
                </a:spcBef>
                <a:buFontTx/>
                <a:buNone/>
              </a:pPr>
              <a:t>13</a:t>
            </a:fld>
            <a:endParaRPr lang="en-US" altLang="en-US" sz="1200">
              <a:solidFill>
                <a:srgbClr val="898989"/>
              </a:solidFill>
            </a:endParaRPr>
          </a:p>
        </p:txBody>
      </p:sp>
    </p:spTree>
    <p:extLst>
      <p:ext uri="{BB962C8B-B14F-4D97-AF65-F5344CB8AC3E}">
        <p14:creationId xmlns:p14="http://schemas.microsoft.com/office/powerpoint/2010/main" val="104099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537B233-9CDD-4A90-AABB-A8963DEE4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390F8EB0-C212-974C-AC99-D6D123F185CC}"/>
              </a:ext>
            </a:extLst>
          </p:cNvPr>
          <p:cNvSpPr>
            <a:spLocks noGrp="1"/>
          </p:cNvSpPr>
          <p:nvPr>
            <p:ph type="title"/>
          </p:nvPr>
        </p:nvSpPr>
        <p:spPr>
          <a:xfrm>
            <a:off x="720625" y="1161357"/>
            <a:ext cx="3322317" cy="2975876"/>
          </a:xfrm>
        </p:spPr>
        <p:txBody>
          <a:bodyPr vert="horz" lIns="91440" tIns="45720" rIns="91440" bIns="45720" rtlCol="0" anchor="b">
            <a:normAutofit/>
          </a:bodyPr>
          <a:lstStyle/>
          <a:p>
            <a:r>
              <a:rPr lang="en-US" kern="1200" dirty="0">
                <a:solidFill>
                  <a:schemeClr val="tx1"/>
                </a:solidFill>
                <a:latin typeface="+mj-lt"/>
                <a:ea typeface="+mj-ea"/>
                <a:cs typeface="+mj-cs"/>
              </a:rPr>
              <a:t>Organisms need a balanced diet</a:t>
            </a:r>
          </a:p>
        </p:txBody>
      </p:sp>
      <p:cxnSp>
        <p:nvCxnSpPr>
          <p:cNvPr id="12" name="Straight Connector 11">
            <a:extLst>
              <a:ext uri="{FF2B5EF4-FFF2-40B4-BE49-F238E27FC236}">
                <a16:creationId xmlns:a16="http://schemas.microsoft.com/office/drawing/2014/main" id="{040575EE-C594-4566-BC00-663004E52A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63566"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screenshot of a social media post with text and grass&#10;&#10;Description automatically generated">
            <a:extLst>
              <a:ext uri="{FF2B5EF4-FFF2-40B4-BE49-F238E27FC236}">
                <a16:creationId xmlns:a16="http://schemas.microsoft.com/office/drawing/2014/main" id="{1B48E22E-F0A1-444E-A1F4-17435864C393}"/>
              </a:ext>
            </a:extLst>
          </p:cNvPr>
          <p:cNvPicPr>
            <a:picLocks noChangeAspect="1"/>
          </p:cNvPicPr>
          <p:nvPr/>
        </p:nvPicPr>
        <p:blipFill rotWithShape="1">
          <a:blip r:embed="rId2"/>
          <a:srcRect l="-1" r="2" b="47027"/>
          <a:stretch/>
        </p:blipFill>
        <p:spPr>
          <a:xfrm>
            <a:off x="5004813" y="1656341"/>
            <a:ext cx="2652723" cy="3513130"/>
          </a:xfrm>
          <a:prstGeom prst="rect">
            <a:avLst/>
          </a:prstGeom>
        </p:spPr>
      </p:pic>
      <p:pic>
        <p:nvPicPr>
          <p:cNvPr id="8" name="Picture 7" descr="A screenshot of a social media post with text and grass&#10;&#10;Description automatically generated">
            <a:extLst>
              <a:ext uri="{FF2B5EF4-FFF2-40B4-BE49-F238E27FC236}">
                <a16:creationId xmlns:a16="http://schemas.microsoft.com/office/drawing/2014/main" id="{9C209888-C9E5-9B4A-A23D-2D6FD3E9444B}"/>
              </a:ext>
            </a:extLst>
          </p:cNvPr>
          <p:cNvPicPr>
            <a:picLocks noChangeAspect="1"/>
          </p:cNvPicPr>
          <p:nvPr/>
        </p:nvPicPr>
        <p:blipFill rotWithShape="1">
          <a:blip r:embed="rId2"/>
          <a:srcRect l="4403" t="53630"/>
          <a:stretch/>
        </p:blipFill>
        <p:spPr>
          <a:xfrm>
            <a:off x="8202430" y="1634871"/>
            <a:ext cx="2959011" cy="3588258"/>
          </a:xfrm>
          <a:prstGeom prst="rect">
            <a:avLst/>
          </a:prstGeom>
        </p:spPr>
      </p:pic>
    </p:spTree>
    <p:extLst>
      <p:ext uri="{BB962C8B-B14F-4D97-AF65-F5344CB8AC3E}">
        <p14:creationId xmlns:p14="http://schemas.microsoft.com/office/powerpoint/2010/main" val="91799968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ss, table, food, holding&#10;&#10;Description automatically generated">
            <a:extLst>
              <a:ext uri="{FF2B5EF4-FFF2-40B4-BE49-F238E27FC236}">
                <a16:creationId xmlns:a16="http://schemas.microsoft.com/office/drawing/2014/main" id="{869A67C3-81A7-5F4F-8076-857DD3032A8B}"/>
              </a:ext>
            </a:extLst>
          </p:cNvPr>
          <p:cNvPicPr>
            <a:picLocks noChangeAspect="1"/>
          </p:cNvPicPr>
          <p:nvPr/>
        </p:nvPicPr>
        <p:blipFill>
          <a:blip r:embed="rId2"/>
          <a:stretch>
            <a:fillRect/>
          </a:stretch>
        </p:blipFill>
        <p:spPr>
          <a:xfrm>
            <a:off x="3078480" y="0"/>
            <a:ext cx="6200588" cy="6858000"/>
          </a:xfrm>
          <a:prstGeom prst="rect">
            <a:avLst/>
          </a:prstGeom>
        </p:spPr>
      </p:pic>
    </p:spTree>
    <p:extLst>
      <p:ext uri="{BB962C8B-B14F-4D97-AF65-F5344CB8AC3E}">
        <p14:creationId xmlns:p14="http://schemas.microsoft.com/office/powerpoint/2010/main" val="2403807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9DB57-FEA7-7C47-8E63-ED4ADC14F78C}"/>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dirty="0"/>
              <a:t>Bin Composting</a:t>
            </a:r>
          </a:p>
        </p:txBody>
      </p:sp>
      <p:pic>
        <p:nvPicPr>
          <p:cNvPr id="4" name="Picture 3" descr="A picture containing person, outdoor, grass, wooden&#10;&#10;Description automatically generated">
            <a:extLst>
              <a:ext uri="{FF2B5EF4-FFF2-40B4-BE49-F238E27FC236}">
                <a16:creationId xmlns:a16="http://schemas.microsoft.com/office/drawing/2014/main" id="{A25BBF15-3E10-3649-B045-F93690AA67FA}"/>
              </a:ext>
            </a:extLst>
          </p:cNvPr>
          <p:cNvPicPr>
            <a:picLocks noChangeAspect="1"/>
          </p:cNvPicPr>
          <p:nvPr/>
        </p:nvPicPr>
        <p:blipFill rotWithShape="1">
          <a:blip r:embed="rId2"/>
          <a:srcRect l="19218" r="7416" b="-1"/>
          <a:stretch/>
        </p:blipFill>
        <p:spPr>
          <a:xfrm>
            <a:off x="4654297" y="10"/>
            <a:ext cx="7537704" cy="6857990"/>
          </a:xfrm>
          <a:prstGeom prst="rect">
            <a:avLst/>
          </a:prstGeom>
        </p:spPr>
      </p:pic>
    </p:spTree>
    <p:extLst>
      <p:ext uri="{BB962C8B-B14F-4D97-AF65-F5344CB8AC3E}">
        <p14:creationId xmlns:p14="http://schemas.microsoft.com/office/powerpoint/2010/main" val="2931991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7B78613-264C-8C4F-A735-266B58308F6F}"/>
              </a:ext>
            </a:extLst>
          </p:cNvPr>
          <p:cNvSpPr txBox="1">
            <a:spLocks/>
          </p:cNvSpPr>
          <p:nvPr/>
        </p:nvSpPr>
        <p:spPr bwMode="auto">
          <a:xfrm>
            <a:off x="2057400" y="1219200"/>
            <a:ext cx="7010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1200"/>
              </a:spcAft>
              <a:buNone/>
              <a:defRPr/>
            </a:pPr>
            <a:r>
              <a:rPr lang="en-US" sz="2400" b="1" spc="50">
                <a:solidFill>
                  <a:schemeClr val="accent1">
                    <a:lumMod val="50000"/>
                  </a:schemeClr>
                </a:solidFill>
                <a:cs typeface="Tahoma"/>
              </a:rPr>
              <a:t>A pile starved for air will become anoxic </a:t>
            </a:r>
            <a:br>
              <a:rPr lang="en-US" sz="2400" b="1" spc="50">
                <a:solidFill>
                  <a:schemeClr val="accent1">
                    <a:lumMod val="50000"/>
                  </a:schemeClr>
                </a:solidFill>
                <a:cs typeface="Tahoma"/>
              </a:rPr>
            </a:br>
            <a:r>
              <a:rPr lang="en-US" sz="2400" b="1" spc="50">
                <a:solidFill>
                  <a:schemeClr val="accent1">
                    <a:lumMod val="50000"/>
                  </a:schemeClr>
                </a:solidFill>
                <a:cs typeface="Tahoma"/>
              </a:rPr>
              <a:t>or even anerobic</a:t>
            </a:r>
          </a:p>
          <a:p>
            <a:pPr>
              <a:lnSpc>
                <a:spcPts val="2400"/>
              </a:lnSpc>
              <a:spcAft>
                <a:spcPts val="1200"/>
              </a:spcAft>
              <a:buSzPct val="150000"/>
              <a:defRPr/>
            </a:pPr>
            <a:r>
              <a:rPr lang="en-US" sz="1800" b="1" spc="50" dirty="0">
                <a:solidFill>
                  <a:schemeClr val="accent1">
                    <a:lumMod val="50000"/>
                  </a:schemeClr>
                </a:solidFill>
                <a:cs typeface="Tahoma"/>
              </a:rPr>
              <a:t>Oxygen acids and amines </a:t>
            </a:r>
            <a:br>
              <a:rPr lang="en-US" sz="1800" b="1" spc="50" dirty="0">
                <a:solidFill>
                  <a:schemeClr val="accent1">
                    <a:lumMod val="50000"/>
                  </a:schemeClr>
                </a:solidFill>
                <a:cs typeface="Tahoma"/>
              </a:rPr>
            </a:br>
            <a:r>
              <a:rPr lang="en-US" sz="1600" b="1" spc="50" dirty="0">
                <a:solidFill>
                  <a:schemeClr val="accent1">
                    <a:lumMod val="75000"/>
                  </a:schemeClr>
                </a:solidFill>
                <a:cs typeface="Tahoma"/>
              </a:rPr>
              <a:t>(stinky compounds)</a:t>
            </a:r>
          </a:p>
          <a:p>
            <a:pPr>
              <a:lnSpc>
                <a:spcPts val="2400"/>
              </a:lnSpc>
              <a:spcAft>
                <a:spcPts val="1200"/>
              </a:spcAft>
              <a:buSzPct val="150000"/>
              <a:defRPr/>
            </a:pPr>
            <a:r>
              <a:rPr lang="en-US" sz="1800" b="1" spc="50" dirty="0">
                <a:solidFill>
                  <a:schemeClr val="accent1">
                    <a:lumMod val="50000"/>
                  </a:schemeClr>
                </a:solidFill>
                <a:cs typeface="Tahoma"/>
              </a:rPr>
              <a:t>Aerobic activity stops</a:t>
            </a:r>
          </a:p>
        </p:txBody>
      </p:sp>
      <p:sp>
        <p:nvSpPr>
          <p:cNvPr id="5" name="Rectangle 2">
            <a:extLst>
              <a:ext uri="{FF2B5EF4-FFF2-40B4-BE49-F238E27FC236}">
                <a16:creationId xmlns:a16="http://schemas.microsoft.com/office/drawing/2014/main" id="{1ED626B5-3D96-994B-A11F-81A0C8B58481}"/>
              </a:ext>
            </a:extLst>
          </p:cNvPr>
          <p:cNvSpPr txBox="1">
            <a:spLocks noChangeArrowheads="1"/>
          </p:cNvSpPr>
          <p:nvPr/>
        </p:nvSpPr>
        <p:spPr bwMode="auto">
          <a:xfrm>
            <a:off x="2057400" y="76200"/>
            <a:ext cx="533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800"/>
              </a:lnSpc>
              <a:defRPr/>
            </a:pPr>
            <a:r>
              <a:rPr lang="en-US" altLang="en-US" sz="3600" b="1">
                <a:solidFill>
                  <a:srgbClr val="254061"/>
                </a:solidFill>
                <a:effectLst>
                  <a:outerShdw blurRad="38100" dist="38100" dir="2700000" algn="tl">
                    <a:srgbClr val="C0C0C0"/>
                  </a:outerShdw>
                </a:effectLst>
              </a:rPr>
              <a:t>Oxygen</a:t>
            </a:r>
          </a:p>
        </p:txBody>
      </p:sp>
      <p:sp>
        <p:nvSpPr>
          <p:cNvPr id="8" name="Content Placeholder 2">
            <a:extLst>
              <a:ext uri="{FF2B5EF4-FFF2-40B4-BE49-F238E27FC236}">
                <a16:creationId xmlns:a16="http://schemas.microsoft.com/office/drawing/2014/main" id="{3108622A-BB36-6341-A0BE-D13254B2B5FE}"/>
              </a:ext>
            </a:extLst>
          </p:cNvPr>
          <p:cNvSpPr txBox="1">
            <a:spLocks/>
          </p:cNvSpPr>
          <p:nvPr/>
        </p:nvSpPr>
        <p:spPr bwMode="auto">
          <a:xfrm>
            <a:off x="2057400" y="3810000"/>
            <a:ext cx="4724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1200"/>
              </a:spcAft>
              <a:buNone/>
              <a:defRPr/>
            </a:pPr>
            <a:r>
              <a:rPr lang="en-US" sz="2400" b="1" spc="50">
                <a:solidFill>
                  <a:schemeClr val="accent1">
                    <a:lumMod val="50000"/>
                  </a:schemeClr>
                </a:solidFill>
                <a:cs typeface="Tahoma"/>
              </a:rPr>
              <a:t>Compost pile is </a:t>
            </a:r>
            <a:br>
              <a:rPr lang="en-US" sz="2400" b="1" spc="50">
                <a:solidFill>
                  <a:schemeClr val="accent1">
                    <a:lumMod val="50000"/>
                  </a:schemeClr>
                </a:solidFill>
                <a:cs typeface="Tahoma"/>
              </a:rPr>
            </a:br>
            <a:r>
              <a:rPr lang="en-US" sz="2400" b="1" spc="50">
                <a:solidFill>
                  <a:schemeClr val="accent1">
                    <a:lumMod val="50000"/>
                  </a:schemeClr>
                </a:solidFill>
                <a:cs typeface="Tahoma"/>
              </a:rPr>
              <a:t>out-of-balance</a:t>
            </a:r>
          </a:p>
          <a:p>
            <a:pPr>
              <a:lnSpc>
                <a:spcPts val="2400"/>
              </a:lnSpc>
              <a:spcAft>
                <a:spcPts val="1200"/>
              </a:spcAft>
              <a:buSzPct val="150000"/>
              <a:defRPr/>
            </a:pPr>
            <a:r>
              <a:rPr lang="en-US" sz="1800" b="1" spc="50" dirty="0">
                <a:solidFill>
                  <a:schemeClr val="accent1">
                    <a:lumMod val="50000"/>
                  </a:schemeClr>
                </a:solidFill>
                <a:cs typeface="Tahoma"/>
              </a:rPr>
              <a:t>Food or water out-of-balance</a:t>
            </a:r>
            <a:br>
              <a:rPr lang="en-US" sz="1800" b="1" spc="50" dirty="0">
                <a:solidFill>
                  <a:schemeClr val="accent1">
                    <a:lumMod val="50000"/>
                  </a:schemeClr>
                </a:solidFill>
                <a:cs typeface="Tahoma"/>
              </a:rPr>
            </a:br>
            <a:r>
              <a:rPr lang="en-US" sz="1600" b="1" spc="50" dirty="0">
                <a:solidFill>
                  <a:schemeClr val="accent1">
                    <a:lumMod val="75000"/>
                  </a:schemeClr>
                </a:solidFill>
                <a:cs typeface="Tahoma"/>
              </a:rPr>
              <a:t>(low C:N ratio or pile is too wet)</a:t>
            </a:r>
          </a:p>
          <a:p>
            <a:pPr>
              <a:lnSpc>
                <a:spcPts val="2400"/>
              </a:lnSpc>
              <a:spcAft>
                <a:spcPts val="1200"/>
              </a:spcAft>
              <a:buSzPct val="150000"/>
              <a:defRPr/>
            </a:pPr>
            <a:r>
              <a:rPr lang="en-US" sz="1800" b="1" spc="50" dirty="0">
                <a:solidFill>
                  <a:schemeClr val="accent1">
                    <a:lumMod val="50000"/>
                  </a:schemeClr>
                </a:solidFill>
                <a:cs typeface="Tahoma"/>
              </a:rPr>
              <a:t>Too many greens</a:t>
            </a:r>
          </a:p>
        </p:txBody>
      </p:sp>
      <p:sp>
        <p:nvSpPr>
          <p:cNvPr id="6" name="TextBox 5">
            <a:extLst>
              <a:ext uri="{FF2B5EF4-FFF2-40B4-BE49-F238E27FC236}">
                <a16:creationId xmlns:a16="http://schemas.microsoft.com/office/drawing/2014/main" id="{7458EBB3-E0F0-7847-AE20-A7ED9DB9ED10}"/>
              </a:ext>
            </a:extLst>
          </p:cNvPr>
          <p:cNvSpPr txBox="1"/>
          <p:nvPr/>
        </p:nvSpPr>
        <p:spPr>
          <a:xfrm>
            <a:off x="7696200" y="6172200"/>
            <a:ext cx="1752600" cy="400110"/>
          </a:xfrm>
          <a:prstGeom prst="rect">
            <a:avLst/>
          </a:prstGeom>
          <a:noFill/>
        </p:spPr>
        <p:txBody>
          <a:bodyPr>
            <a:spAutoFit/>
          </a:bodyPr>
          <a:lstStyle/>
          <a:p>
            <a:pPr algn="ctr">
              <a:defRPr/>
            </a:pPr>
            <a:r>
              <a:rPr lang="en-US" sz="1000" b="1" spc="50" dirty="0">
                <a:latin typeface="Tahoma" charset="0"/>
                <a:ea typeface="ＭＳ Ｐゴシック" charset="0"/>
                <a:cs typeface="Tahoma"/>
              </a:rPr>
              <a:t>Three types of venting</a:t>
            </a:r>
          </a:p>
        </p:txBody>
      </p:sp>
      <p:pic>
        <p:nvPicPr>
          <p:cNvPr id="22534" name="Picture 1" descr="OxygenPileArt.png">
            <a:extLst>
              <a:ext uri="{FF2B5EF4-FFF2-40B4-BE49-F238E27FC236}">
                <a16:creationId xmlns:a16="http://schemas.microsoft.com/office/drawing/2014/main" id="{B52239F8-8FB2-044E-8607-894031B2C1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133600"/>
            <a:ext cx="365760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Slide Number Placeholder 2">
            <a:extLst>
              <a:ext uri="{FF2B5EF4-FFF2-40B4-BE49-F238E27FC236}">
                <a16:creationId xmlns:a16="http://schemas.microsoft.com/office/drawing/2014/main" id="{3E004FDC-8766-554B-A4FE-6C61ED0DBC0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5D371387-8008-FE42-A082-2708681CB576}" type="slidenum">
              <a:rPr lang="en-US" altLang="en-US" sz="1200">
                <a:solidFill>
                  <a:srgbClr val="898989"/>
                </a:solidFill>
              </a:rPr>
              <a:pPr>
                <a:spcBef>
                  <a:spcPct val="0"/>
                </a:spcBef>
                <a:buFontTx/>
                <a:buNone/>
              </a:pPr>
              <a:t>17</a:t>
            </a:fld>
            <a:endParaRPr lang="en-US" altLang="en-US" sz="1200">
              <a:solidFill>
                <a:srgbClr val="898989"/>
              </a:solidFill>
            </a:endParaRPr>
          </a:p>
        </p:txBody>
      </p:sp>
    </p:spTree>
    <p:extLst>
      <p:ext uri="{BB962C8B-B14F-4D97-AF65-F5344CB8AC3E}">
        <p14:creationId xmlns:p14="http://schemas.microsoft.com/office/powerpoint/2010/main" val="1907049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0CAB03EB-F826-0846-94B1-973956E0DB17}"/>
              </a:ext>
            </a:extLst>
          </p:cNvPr>
          <p:cNvSpPr txBox="1">
            <a:spLocks/>
          </p:cNvSpPr>
          <p:nvPr/>
        </p:nvSpPr>
        <p:spPr bwMode="auto">
          <a:xfrm>
            <a:off x="2057400" y="1219200"/>
            <a:ext cx="8001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2400"/>
              </a:spcAft>
              <a:buNone/>
              <a:defRPr/>
            </a:pPr>
            <a:r>
              <a:rPr lang="en-US" sz="2400" b="1" spc="50">
                <a:solidFill>
                  <a:schemeClr val="accent1">
                    <a:lumMod val="50000"/>
                  </a:schemeClr>
                </a:solidFill>
                <a:cs typeface="Tahoma"/>
              </a:rPr>
              <a:t>Smaller particles have a greater surface area</a:t>
            </a:r>
          </a:p>
          <a:p>
            <a:pPr marL="0" indent="0">
              <a:lnSpc>
                <a:spcPts val="3200"/>
              </a:lnSpc>
              <a:spcAft>
                <a:spcPts val="2400"/>
              </a:spcAft>
              <a:buNone/>
              <a:defRPr/>
            </a:pPr>
            <a:r>
              <a:rPr lang="en-US" sz="2400" b="1" spc="50">
                <a:solidFill>
                  <a:schemeClr val="accent1">
                    <a:lumMod val="50000"/>
                  </a:schemeClr>
                </a:solidFill>
                <a:cs typeface="Tahoma"/>
              </a:rPr>
              <a:t>Some larger particles are needed to </a:t>
            </a:r>
            <a:br>
              <a:rPr lang="en-US" sz="2400" b="1" spc="50">
                <a:solidFill>
                  <a:schemeClr val="accent1">
                    <a:lumMod val="50000"/>
                  </a:schemeClr>
                </a:solidFill>
                <a:cs typeface="Tahoma"/>
              </a:rPr>
            </a:br>
            <a:r>
              <a:rPr lang="en-US" sz="2400" b="1" spc="50">
                <a:solidFill>
                  <a:schemeClr val="accent1">
                    <a:lumMod val="50000"/>
                  </a:schemeClr>
                </a:solidFill>
                <a:cs typeface="Tahoma"/>
              </a:rPr>
              <a:t>maintain air flow</a:t>
            </a:r>
          </a:p>
          <a:p>
            <a:pPr marL="0" indent="0">
              <a:lnSpc>
                <a:spcPts val="3200"/>
              </a:lnSpc>
              <a:spcAft>
                <a:spcPts val="2400"/>
              </a:spcAft>
              <a:buNone/>
              <a:defRPr/>
            </a:pPr>
            <a:r>
              <a:rPr lang="en-US" sz="2400" b="1" spc="50">
                <a:solidFill>
                  <a:schemeClr val="accent1">
                    <a:lumMod val="50000"/>
                  </a:schemeClr>
                </a:solidFill>
                <a:cs typeface="Tahoma"/>
              </a:rPr>
              <a:t>Particles create </a:t>
            </a:r>
            <a:br>
              <a:rPr lang="en-US" sz="2400" b="1" spc="50">
                <a:solidFill>
                  <a:schemeClr val="accent1">
                    <a:lumMod val="50000"/>
                  </a:schemeClr>
                </a:solidFill>
                <a:cs typeface="Tahoma"/>
              </a:rPr>
            </a:br>
            <a:r>
              <a:rPr lang="en-US" sz="2400" b="1" spc="50">
                <a:solidFill>
                  <a:schemeClr val="accent1">
                    <a:lumMod val="50000"/>
                  </a:schemeClr>
                </a:solidFill>
                <a:cs typeface="Tahoma"/>
              </a:rPr>
              <a:t>pore space within </a:t>
            </a:r>
            <a:br>
              <a:rPr lang="en-US" sz="2400" b="1" spc="50">
                <a:solidFill>
                  <a:schemeClr val="accent1">
                    <a:lumMod val="50000"/>
                  </a:schemeClr>
                </a:solidFill>
                <a:cs typeface="Tahoma"/>
              </a:rPr>
            </a:br>
            <a:r>
              <a:rPr lang="en-US" sz="2400" b="1" spc="50">
                <a:solidFill>
                  <a:schemeClr val="accent1">
                    <a:lumMod val="50000"/>
                  </a:schemeClr>
                </a:solidFill>
                <a:cs typeface="Tahoma"/>
              </a:rPr>
              <a:t>the pile</a:t>
            </a:r>
          </a:p>
          <a:p>
            <a:pPr marL="0" indent="0">
              <a:lnSpc>
                <a:spcPts val="3200"/>
              </a:lnSpc>
              <a:spcAft>
                <a:spcPts val="2400"/>
              </a:spcAft>
              <a:buNone/>
              <a:defRPr/>
            </a:pPr>
            <a:r>
              <a:rPr lang="en-US" sz="2400" b="1" spc="50">
                <a:solidFill>
                  <a:schemeClr val="accent1">
                    <a:lumMod val="50000"/>
                  </a:schemeClr>
                </a:solidFill>
                <a:cs typeface="Tahoma"/>
              </a:rPr>
              <a:t>A compacted pile </a:t>
            </a:r>
            <a:br>
              <a:rPr lang="en-US" sz="2400" b="1" spc="50">
                <a:solidFill>
                  <a:schemeClr val="accent1">
                    <a:lumMod val="50000"/>
                  </a:schemeClr>
                </a:solidFill>
                <a:cs typeface="Tahoma"/>
              </a:rPr>
            </a:br>
            <a:r>
              <a:rPr lang="en-US" sz="2400" b="1" spc="50">
                <a:solidFill>
                  <a:schemeClr val="accent1">
                    <a:lumMod val="50000"/>
                  </a:schemeClr>
                </a:solidFill>
                <a:cs typeface="Tahoma"/>
              </a:rPr>
              <a:t>lacks the needed </a:t>
            </a:r>
            <a:br>
              <a:rPr lang="en-US" sz="2400" b="1" spc="50">
                <a:solidFill>
                  <a:schemeClr val="accent1">
                    <a:lumMod val="50000"/>
                  </a:schemeClr>
                </a:solidFill>
                <a:cs typeface="Tahoma"/>
              </a:rPr>
            </a:br>
            <a:r>
              <a:rPr lang="en-US" sz="2400" b="1" spc="50">
                <a:solidFill>
                  <a:schemeClr val="accent1">
                    <a:lumMod val="50000"/>
                  </a:schemeClr>
                </a:solidFill>
                <a:cs typeface="Tahoma"/>
              </a:rPr>
              <a:t>pore space</a:t>
            </a:r>
          </a:p>
        </p:txBody>
      </p:sp>
      <p:sp>
        <p:nvSpPr>
          <p:cNvPr id="5" name="Rectangle 2">
            <a:extLst>
              <a:ext uri="{FF2B5EF4-FFF2-40B4-BE49-F238E27FC236}">
                <a16:creationId xmlns:a16="http://schemas.microsoft.com/office/drawing/2014/main" id="{2C3288D6-F0CB-A944-8468-9060C0FC61A8}"/>
              </a:ext>
            </a:extLst>
          </p:cNvPr>
          <p:cNvSpPr txBox="1">
            <a:spLocks noChangeArrowheads="1"/>
          </p:cNvSpPr>
          <p:nvPr/>
        </p:nvSpPr>
        <p:spPr bwMode="auto">
          <a:xfrm>
            <a:off x="2057400" y="76200"/>
            <a:ext cx="533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800"/>
              </a:lnSpc>
              <a:defRPr/>
            </a:pPr>
            <a:r>
              <a:rPr lang="en-US" altLang="en-US" sz="3600" b="1">
                <a:solidFill>
                  <a:srgbClr val="254061"/>
                </a:solidFill>
                <a:effectLst>
                  <a:outerShdw blurRad="38100" dist="38100" dir="2700000" algn="tl">
                    <a:srgbClr val="C0C0C0"/>
                  </a:outerShdw>
                </a:effectLst>
              </a:rPr>
              <a:t>Particle size</a:t>
            </a:r>
          </a:p>
        </p:txBody>
      </p:sp>
      <p:pic>
        <p:nvPicPr>
          <p:cNvPr id="23556" name="Picture 2">
            <a:extLst>
              <a:ext uri="{FF2B5EF4-FFF2-40B4-BE49-F238E27FC236}">
                <a16:creationId xmlns:a16="http://schemas.microsoft.com/office/drawing/2014/main" id="{06169813-5EB9-9C4C-B33C-31D93E8F22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076576"/>
            <a:ext cx="3657600" cy="2943225"/>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3557" name="Slide Number Placeholder 2">
            <a:extLst>
              <a:ext uri="{FF2B5EF4-FFF2-40B4-BE49-F238E27FC236}">
                <a16:creationId xmlns:a16="http://schemas.microsoft.com/office/drawing/2014/main" id="{0C5552F0-9DA2-A449-8823-BFF52EABD45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DB4119B0-62B2-054D-92BF-AAAC4A340D3A}" type="slidenum">
              <a:rPr lang="en-US" altLang="en-US" sz="1200">
                <a:solidFill>
                  <a:srgbClr val="898989"/>
                </a:solidFill>
              </a:rPr>
              <a:pPr>
                <a:spcBef>
                  <a:spcPct val="0"/>
                </a:spcBef>
                <a:buFontTx/>
                <a:buNone/>
              </a:pPr>
              <a:t>18</a:t>
            </a:fld>
            <a:endParaRPr lang="en-US" altLang="en-US" sz="1200">
              <a:solidFill>
                <a:srgbClr val="898989"/>
              </a:solidFill>
            </a:endParaRPr>
          </a:p>
        </p:txBody>
      </p:sp>
    </p:spTree>
    <p:extLst>
      <p:ext uri="{BB962C8B-B14F-4D97-AF65-F5344CB8AC3E}">
        <p14:creationId xmlns:p14="http://schemas.microsoft.com/office/powerpoint/2010/main" val="3879300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ADFF6AE-CDB5-334A-B6C7-E2EE316A4D06}"/>
              </a:ext>
            </a:extLst>
          </p:cNvPr>
          <p:cNvSpPr txBox="1">
            <a:spLocks/>
          </p:cNvSpPr>
          <p:nvPr/>
        </p:nvSpPr>
        <p:spPr bwMode="auto">
          <a:xfrm>
            <a:off x="2438400" y="1219200"/>
            <a:ext cx="8001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2400"/>
              </a:spcAft>
              <a:buNone/>
              <a:defRPr/>
            </a:pPr>
            <a:r>
              <a:rPr lang="en-US" sz="2400" b="1" spc="50">
                <a:solidFill>
                  <a:schemeClr val="accent1">
                    <a:lumMod val="50000"/>
                  </a:schemeClr>
                </a:solidFill>
                <a:cs typeface="Tahoma"/>
              </a:rPr>
              <a:t>Vital to support compost pile organisms</a:t>
            </a:r>
          </a:p>
        </p:txBody>
      </p:sp>
      <p:sp>
        <p:nvSpPr>
          <p:cNvPr id="5" name="Rectangle 2">
            <a:extLst>
              <a:ext uri="{FF2B5EF4-FFF2-40B4-BE49-F238E27FC236}">
                <a16:creationId xmlns:a16="http://schemas.microsoft.com/office/drawing/2014/main" id="{6C5B6CC1-9ABC-D848-AFAB-EDAADF973A58}"/>
              </a:ext>
            </a:extLst>
          </p:cNvPr>
          <p:cNvSpPr txBox="1">
            <a:spLocks noChangeArrowheads="1"/>
          </p:cNvSpPr>
          <p:nvPr/>
        </p:nvSpPr>
        <p:spPr bwMode="auto">
          <a:xfrm>
            <a:off x="2057400" y="76200"/>
            <a:ext cx="533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800"/>
              </a:lnSpc>
              <a:defRPr/>
            </a:pPr>
            <a:r>
              <a:rPr lang="en-US" altLang="en-US" sz="3600" b="1">
                <a:solidFill>
                  <a:srgbClr val="254061"/>
                </a:solidFill>
                <a:effectLst>
                  <a:outerShdw blurRad="38100" dist="38100" dir="2700000" algn="tl">
                    <a:srgbClr val="C0C0C0"/>
                  </a:outerShdw>
                </a:effectLst>
              </a:rPr>
              <a:t>Water</a:t>
            </a:r>
          </a:p>
        </p:txBody>
      </p:sp>
      <p:pic>
        <p:nvPicPr>
          <p:cNvPr id="45061" name="Picture 1">
            <a:extLst>
              <a:ext uri="{FF2B5EF4-FFF2-40B4-BE49-F238E27FC236}">
                <a16:creationId xmlns:a16="http://schemas.microsoft.com/office/drawing/2014/main" id="{22F8E9C5-EA24-F64B-BD6D-08C0C93BE7E6}"/>
              </a:ext>
            </a:extLst>
          </p:cNvPr>
          <p:cNvPicPr>
            <a:picLocks noChangeAspect="1"/>
          </p:cNvPicPr>
          <p:nvPr/>
        </p:nvPicPr>
        <p:blipFill>
          <a:blip r:embed="rId3"/>
          <a:srcRect/>
          <a:stretch>
            <a:fillRect/>
          </a:stretch>
        </p:blipFill>
        <p:spPr bwMode="auto">
          <a:xfrm>
            <a:off x="1524001" y="2057400"/>
            <a:ext cx="3897313" cy="4057650"/>
          </a:xfrm>
          <a:prstGeom prst="rect">
            <a:avLst/>
          </a:prstGeom>
          <a:noFill/>
          <a:ln>
            <a:noFill/>
          </a:ln>
          <a:effectLst>
            <a:outerShdw blurRad="82550" dist="63500" dir="5879974" algn="tl" rotWithShape="0">
              <a:srgbClr val="80808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Content Placeholder 2">
            <a:extLst>
              <a:ext uri="{FF2B5EF4-FFF2-40B4-BE49-F238E27FC236}">
                <a16:creationId xmlns:a16="http://schemas.microsoft.com/office/drawing/2014/main" id="{ACB09A26-A1FB-6843-BE52-E31D90D9AACB}"/>
              </a:ext>
            </a:extLst>
          </p:cNvPr>
          <p:cNvSpPr txBox="1">
            <a:spLocks/>
          </p:cNvSpPr>
          <p:nvPr/>
        </p:nvSpPr>
        <p:spPr bwMode="auto">
          <a:xfrm>
            <a:off x="5867400" y="2209800"/>
            <a:ext cx="3886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defTabSz="45720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defTabSz="4572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lnSpc>
                <a:spcPts val="3200"/>
              </a:lnSpc>
              <a:spcAft>
                <a:spcPts val="3000"/>
              </a:spcAft>
              <a:buNone/>
            </a:pPr>
            <a:r>
              <a:rPr lang="en-US" altLang="en-US" sz="2400" b="1">
                <a:solidFill>
                  <a:srgbClr val="254061"/>
                </a:solidFill>
                <a:cs typeface="Tahoma" panose="020B0604030504040204" pitchFamily="34" charset="0"/>
              </a:rPr>
              <a:t>“Damp as well as wrung-out sponge”</a:t>
            </a:r>
          </a:p>
          <a:p>
            <a:pPr>
              <a:lnSpc>
                <a:spcPts val="3200"/>
              </a:lnSpc>
              <a:spcAft>
                <a:spcPts val="3000"/>
              </a:spcAft>
              <a:buNone/>
            </a:pPr>
            <a:r>
              <a:rPr lang="en-US" altLang="en-US" sz="2400" b="1">
                <a:solidFill>
                  <a:srgbClr val="254061"/>
                </a:solidFill>
                <a:cs typeface="Tahoma" panose="020B0604030504040204" pitchFamily="34" charset="0"/>
              </a:rPr>
              <a:t>40% to 60% moisture</a:t>
            </a:r>
          </a:p>
        </p:txBody>
      </p:sp>
      <p:sp>
        <p:nvSpPr>
          <p:cNvPr id="24582" name="Slide Number Placeholder 2">
            <a:extLst>
              <a:ext uri="{FF2B5EF4-FFF2-40B4-BE49-F238E27FC236}">
                <a16:creationId xmlns:a16="http://schemas.microsoft.com/office/drawing/2014/main" id="{F00B2440-C8D8-094D-990E-AEAF954C136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49C29F12-AE06-1B4C-8763-33A4BCFF8BD7}" type="slidenum">
              <a:rPr lang="en-US" altLang="en-US" sz="1200">
                <a:solidFill>
                  <a:srgbClr val="898989"/>
                </a:solidFill>
              </a:rPr>
              <a:pPr>
                <a:spcBef>
                  <a:spcPct val="0"/>
                </a:spcBef>
                <a:buFontTx/>
                <a:buNone/>
              </a:pPr>
              <a:t>19</a:t>
            </a:fld>
            <a:endParaRPr lang="en-US" altLang="en-US" sz="1200">
              <a:solidFill>
                <a:srgbClr val="898989"/>
              </a:solidFill>
            </a:endParaRPr>
          </a:p>
        </p:txBody>
      </p:sp>
      <p:pic>
        <p:nvPicPr>
          <p:cNvPr id="8" name="Picture 7">
            <a:extLst>
              <a:ext uri="{FF2B5EF4-FFF2-40B4-BE49-F238E27FC236}">
                <a16:creationId xmlns:a16="http://schemas.microsoft.com/office/drawing/2014/main" id="{420E1C98-0739-4343-B204-D79537D33A58}"/>
              </a:ext>
            </a:extLst>
          </p:cNvPr>
          <p:cNvPicPr>
            <a:picLocks noChangeAspect="1"/>
          </p:cNvPicPr>
          <p:nvPr/>
        </p:nvPicPr>
        <p:blipFill>
          <a:blip r:embed="rId4"/>
          <a:stretch>
            <a:fillRect/>
          </a:stretch>
        </p:blipFill>
        <p:spPr>
          <a:xfrm>
            <a:off x="9638586" y="1411151"/>
            <a:ext cx="2493799" cy="2493799"/>
          </a:xfrm>
          <a:prstGeom prst="rect">
            <a:avLst/>
          </a:prstGeom>
        </p:spPr>
      </p:pic>
    </p:spTree>
    <p:extLst>
      <p:ext uri="{BB962C8B-B14F-4D97-AF65-F5344CB8AC3E}">
        <p14:creationId xmlns:p14="http://schemas.microsoft.com/office/powerpoint/2010/main" val="3210099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a:extLst>
              <a:ext uri="{FF2B5EF4-FFF2-40B4-BE49-F238E27FC236}">
                <a16:creationId xmlns:a16="http://schemas.microsoft.com/office/drawing/2014/main" id="{A974A153-E8D5-1E4A-8F3C-12E3F64204F7}"/>
              </a:ext>
            </a:extLst>
          </p:cNvPr>
          <p:cNvSpPr txBox="1">
            <a:spLocks/>
          </p:cNvSpPr>
          <p:nvPr/>
        </p:nvSpPr>
        <p:spPr bwMode="auto">
          <a:xfrm>
            <a:off x="2438400" y="1143000"/>
            <a:ext cx="78486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defTabSz="45720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defTabSz="4572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lnSpc>
                <a:spcPts val="3200"/>
              </a:lnSpc>
              <a:spcAft>
                <a:spcPts val="2000"/>
              </a:spcAft>
              <a:buNone/>
            </a:pPr>
            <a:r>
              <a:rPr lang="en-US" altLang="en-US" sz="2400" b="1">
                <a:solidFill>
                  <a:srgbClr val="254061"/>
                </a:solidFill>
                <a:cs typeface="Tahoma" panose="020B0604030504040204" pitchFamily="34" charset="0"/>
              </a:rPr>
              <a:t>90˚– 140˚ is optimal</a:t>
            </a:r>
          </a:p>
          <a:p>
            <a:pPr>
              <a:lnSpc>
                <a:spcPts val="3200"/>
              </a:lnSpc>
              <a:spcAft>
                <a:spcPts val="2000"/>
              </a:spcAft>
              <a:buNone/>
            </a:pPr>
            <a:r>
              <a:rPr lang="en-US" altLang="en-US" sz="2400" b="1">
                <a:solidFill>
                  <a:srgbClr val="254061"/>
                </a:solidFill>
                <a:cs typeface="Tahoma" panose="020B0604030504040204" pitchFamily="34" charset="0"/>
              </a:rPr>
              <a:t>Temperatures above 130˚ can kill </a:t>
            </a:r>
            <a:br>
              <a:rPr lang="en-US" altLang="en-US" sz="2400" b="1">
                <a:solidFill>
                  <a:srgbClr val="254061"/>
                </a:solidFill>
                <a:cs typeface="Tahoma" panose="020B0604030504040204" pitchFamily="34" charset="0"/>
              </a:rPr>
            </a:br>
            <a:r>
              <a:rPr lang="en-US" altLang="en-US" sz="2400" b="1">
                <a:solidFill>
                  <a:srgbClr val="254061"/>
                </a:solidFill>
                <a:cs typeface="Tahoma" panose="020B0604030504040204" pitchFamily="34" charset="0"/>
              </a:rPr>
              <a:t>pathogens and weed seeds</a:t>
            </a:r>
          </a:p>
          <a:p>
            <a:pPr>
              <a:lnSpc>
                <a:spcPts val="3200"/>
              </a:lnSpc>
              <a:spcAft>
                <a:spcPts val="2000"/>
              </a:spcAft>
              <a:buNone/>
            </a:pPr>
            <a:r>
              <a:rPr lang="en-US" altLang="en-US" sz="2400" b="1">
                <a:solidFill>
                  <a:srgbClr val="254061"/>
                </a:solidFill>
                <a:cs typeface="Tahoma" panose="020B0604030504040204" pitchFamily="34" charset="0"/>
              </a:rPr>
              <a:t>Excessive temps (greater than 160˚) </a:t>
            </a:r>
            <a:br>
              <a:rPr lang="en-US" altLang="en-US" sz="2400" b="1">
                <a:solidFill>
                  <a:srgbClr val="254061"/>
                </a:solidFill>
                <a:cs typeface="Tahoma" panose="020B0604030504040204" pitchFamily="34" charset="0"/>
              </a:rPr>
            </a:br>
            <a:r>
              <a:rPr lang="en-US" altLang="en-US" sz="2400" b="1">
                <a:solidFill>
                  <a:srgbClr val="254061"/>
                </a:solidFill>
                <a:cs typeface="Tahoma" panose="020B0604030504040204" pitchFamily="34" charset="0"/>
              </a:rPr>
              <a:t>can kill beneficial organisms</a:t>
            </a:r>
          </a:p>
        </p:txBody>
      </p:sp>
      <p:sp>
        <p:nvSpPr>
          <p:cNvPr id="5" name="Rectangle 2">
            <a:extLst>
              <a:ext uri="{FF2B5EF4-FFF2-40B4-BE49-F238E27FC236}">
                <a16:creationId xmlns:a16="http://schemas.microsoft.com/office/drawing/2014/main" id="{29410161-F059-F949-9B5E-7508F3EE721B}"/>
              </a:ext>
            </a:extLst>
          </p:cNvPr>
          <p:cNvSpPr txBox="1">
            <a:spLocks noChangeArrowheads="1"/>
          </p:cNvSpPr>
          <p:nvPr/>
        </p:nvSpPr>
        <p:spPr bwMode="auto">
          <a:xfrm>
            <a:off x="2057400" y="76200"/>
            <a:ext cx="533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800"/>
              </a:lnSpc>
              <a:defRPr/>
            </a:pPr>
            <a:r>
              <a:rPr lang="en-US" altLang="en-US" sz="3600" b="1">
                <a:solidFill>
                  <a:srgbClr val="254061"/>
                </a:solidFill>
                <a:effectLst>
                  <a:outerShdw blurRad="38100" dist="38100" dir="2700000" algn="tl">
                    <a:srgbClr val="C0C0C0"/>
                  </a:outerShdw>
                </a:effectLst>
              </a:rPr>
              <a:t>Temperature</a:t>
            </a:r>
          </a:p>
        </p:txBody>
      </p:sp>
      <p:pic>
        <p:nvPicPr>
          <p:cNvPr id="25604" name="Picture 2" descr="Adj-croppedTherm-long.jpg">
            <a:extLst>
              <a:ext uri="{FF2B5EF4-FFF2-40B4-BE49-F238E27FC236}">
                <a16:creationId xmlns:a16="http://schemas.microsoft.com/office/drawing/2014/main" id="{2D696E22-21F7-5B41-909E-009EBC435700}"/>
              </a:ext>
            </a:extLst>
          </p:cNvPr>
          <p:cNvPicPr>
            <a:picLocks noChangeAspect="1"/>
          </p:cNvPicPr>
          <p:nvPr/>
        </p:nvPicPr>
        <p:blipFill>
          <a:blip r:embed="rId3">
            <a:extLst>
              <a:ext uri="{28A0092B-C50C-407E-A947-70E740481C1C}">
                <a14:useLocalDpi xmlns:a14="http://schemas.microsoft.com/office/drawing/2010/main" val="0"/>
              </a:ext>
            </a:extLst>
          </a:blip>
          <a:srcRect t="7361" b="17651"/>
          <a:stretch>
            <a:fillRect/>
          </a:stretch>
        </p:blipFill>
        <p:spPr bwMode="auto">
          <a:xfrm>
            <a:off x="2544764" y="4419600"/>
            <a:ext cx="7132637" cy="18288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5605" name="Slide Number Placeholder 2">
            <a:extLst>
              <a:ext uri="{FF2B5EF4-FFF2-40B4-BE49-F238E27FC236}">
                <a16:creationId xmlns:a16="http://schemas.microsoft.com/office/drawing/2014/main" id="{66671C38-1D54-1D4C-91F7-E345A8D8308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7452533E-2C4A-E84B-8689-359A5A4D7B18}" type="slidenum">
              <a:rPr lang="en-US" altLang="en-US" sz="1200">
                <a:solidFill>
                  <a:srgbClr val="898989"/>
                </a:solidFill>
              </a:rPr>
              <a:pPr>
                <a:spcBef>
                  <a:spcPct val="0"/>
                </a:spcBef>
                <a:buFontTx/>
                <a:buNone/>
              </a:pPr>
              <a:t>20</a:t>
            </a:fld>
            <a:endParaRPr lang="en-US" altLang="en-US" sz="1200">
              <a:solidFill>
                <a:srgbClr val="898989"/>
              </a:solidFill>
            </a:endParaRPr>
          </a:p>
        </p:txBody>
      </p:sp>
    </p:spTree>
    <p:extLst>
      <p:ext uri="{BB962C8B-B14F-4D97-AF65-F5344CB8AC3E}">
        <p14:creationId xmlns:p14="http://schemas.microsoft.com/office/powerpoint/2010/main" val="1666632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ADA3360-7854-444E-A082-3319D1AC77A5}"/>
              </a:ext>
            </a:extLst>
          </p:cNvPr>
          <p:cNvSpPr txBox="1">
            <a:spLocks/>
          </p:cNvSpPr>
          <p:nvPr/>
        </p:nvSpPr>
        <p:spPr bwMode="auto">
          <a:xfrm>
            <a:off x="2514600" y="1219200"/>
            <a:ext cx="73152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1200"/>
              </a:spcAft>
              <a:buNone/>
              <a:defRPr/>
            </a:pPr>
            <a:r>
              <a:rPr lang="en-US" sz="2400" b="1" spc="50">
                <a:solidFill>
                  <a:schemeClr val="accent1">
                    <a:lumMod val="50000"/>
                  </a:schemeClr>
                </a:solidFill>
                <a:cs typeface="Tahoma"/>
              </a:rPr>
              <a:t>Good compost can be made in a pile that never gets hot, but</a:t>
            </a:r>
          </a:p>
          <a:p>
            <a:pPr>
              <a:lnSpc>
                <a:spcPts val="2400"/>
              </a:lnSpc>
              <a:spcAft>
                <a:spcPts val="1200"/>
              </a:spcAft>
              <a:buSzPct val="150000"/>
              <a:defRPr/>
            </a:pPr>
            <a:r>
              <a:rPr lang="en-US" sz="1800" b="1" spc="50" dirty="0">
                <a:solidFill>
                  <a:schemeClr val="accent1">
                    <a:lumMod val="50000"/>
                  </a:schemeClr>
                </a:solidFill>
                <a:cs typeface="Tahoma"/>
              </a:rPr>
              <a:t>Decay will be slower</a:t>
            </a:r>
          </a:p>
          <a:p>
            <a:pPr>
              <a:lnSpc>
                <a:spcPts val="2400"/>
              </a:lnSpc>
              <a:spcAft>
                <a:spcPts val="1200"/>
              </a:spcAft>
              <a:buSzPct val="150000"/>
              <a:defRPr/>
            </a:pPr>
            <a:r>
              <a:rPr lang="en-US" sz="1800" b="1" spc="50" dirty="0">
                <a:solidFill>
                  <a:schemeClr val="accent1">
                    <a:lumMod val="50000"/>
                  </a:schemeClr>
                </a:solidFill>
                <a:cs typeface="Tahoma"/>
              </a:rPr>
              <a:t>Not enough air, too little water or too many browns in the mix could all keep a pile from heating</a:t>
            </a:r>
          </a:p>
        </p:txBody>
      </p:sp>
      <p:sp>
        <p:nvSpPr>
          <p:cNvPr id="5" name="Rectangle 2">
            <a:extLst>
              <a:ext uri="{FF2B5EF4-FFF2-40B4-BE49-F238E27FC236}">
                <a16:creationId xmlns:a16="http://schemas.microsoft.com/office/drawing/2014/main" id="{F88B3241-B4A5-C545-B48D-6860B3E3D725}"/>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800"/>
              </a:lnSpc>
              <a:defRPr/>
            </a:pPr>
            <a:r>
              <a:rPr lang="en-US" altLang="en-US" sz="3600" b="1">
                <a:solidFill>
                  <a:srgbClr val="254061"/>
                </a:solidFill>
                <a:effectLst>
                  <a:outerShdw blurRad="38100" dist="38100" dir="2700000" algn="tl">
                    <a:srgbClr val="C0C0C0"/>
                  </a:outerShdw>
                </a:effectLst>
              </a:rPr>
              <a:t>Does my compost have to get </a:t>
            </a:r>
            <a:r>
              <a:rPr lang="en-US" altLang="en-US" sz="3600" b="1">
                <a:solidFill>
                  <a:srgbClr val="984807"/>
                </a:solidFill>
                <a:effectLst>
                  <a:outerShdw blurRad="38100" dist="38100" dir="2700000" algn="tl">
                    <a:srgbClr val="C0C0C0"/>
                  </a:outerShdw>
                </a:effectLst>
              </a:rPr>
              <a:t>hot?</a:t>
            </a:r>
          </a:p>
        </p:txBody>
      </p:sp>
      <p:sp>
        <p:nvSpPr>
          <p:cNvPr id="6" name="Content Placeholder 2">
            <a:extLst>
              <a:ext uri="{FF2B5EF4-FFF2-40B4-BE49-F238E27FC236}">
                <a16:creationId xmlns:a16="http://schemas.microsoft.com/office/drawing/2014/main" id="{8CA08252-7D23-6140-86C3-C4051FF227E5}"/>
              </a:ext>
            </a:extLst>
          </p:cNvPr>
          <p:cNvSpPr txBox="1">
            <a:spLocks/>
          </p:cNvSpPr>
          <p:nvPr/>
        </p:nvSpPr>
        <p:spPr bwMode="auto">
          <a:xfrm>
            <a:off x="2514600" y="3886200"/>
            <a:ext cx="7620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1200"/>
              </a:spcAft>
              <a:buNone/>
              <a:defRPr/>
            </a:pPr>
            <a:r>
              <a:rPr lang="en-US" sz="2400" b="1" spc="50">
                <a:solidFill>
                  <a:schemeClr val="accent1">
                    <a:lumMod val="50000"/>
                  </a:schemeClr>
                </a:solidFill>
                <a:cs typeface="Tahoma"/>
              </a:rPr>
              <a:t>High pile temperature provides the benefit of</a:t>
            </a:r>
          </a:p>
          <a:p>
            <a:pPr>
              <a:lnSpc>
                <a:spcPts val="2400"/>
              </a:lnSpc>
              <a:spcAft>
                <a:spcPts val="1200"/>
              </a:spcAft>
              <a:buSzPct val="150000"/>
              <a:defRPr/>
            </a:pPr>
            <a:r>
              <a:rPr lang="en-US" sz="1800" b="1" spc="50" dirty="0">
                <a:solidFill>
                  <a:schemeClr val="accent1">
                    <a:lumMod val="50000"/>
                  </a:schemeClr>
                </a:solidFill>
                <a:cs typeface="Tahoma"/>
              </a:rPr>
              <a:t>The most rapid composting</a:t>
            </a:r>
          </a:p>
          <a:p>
            <a:pPr>
              <a:lnSpc>
                <a:spcPts val="2400"/>
              </a:lnSpc>
              <a:spcAft>
                <a:spcPts val="1200"/>
              </a:spcAft>
              <a:buSzPct val="150000"/>
              <a:defRPr/>
            </a:pPr>
            <a:r>
              <a:rPr lang="en-US" sz="1800" b="1" spc="50" dirty="0">
                <a:solidFill>
                  <a:schemeClr val="accent1">
                    <a:lumMod val="50000"/>
                  </a:schemeClr>
                </a:solidFill>
                <a:cs typeface="Tahoma"/>
              </a:rPr>
              <a:t>Killing pathogenic (disease causing) organisms</a:t>
            </a:r>
          </a:p>
          <a:p>
            <a:pPr>
              <a:lnSpc>
                <a:spcPts val="2400"/>
              </a:lnSpc>
              <a:spcAft>
                <a:spcPts val="1200"/>
              </a:spcAft>
              <a:buSzPct val="150000"/>
              <a:defRPr/>
            </a:pPr>
            <a:r>
              <a:rPr lang="en-US" sz="1800" b="1" spc="50" dirty="0">
                <a:solidFill>
                  <a:schemeClr val="accent1">
                    <a:lumMod val="50000"/>
                  </a:schemeClr>
                </a:solidFill>
                <a:cs typeface="Tahoma"/>
              </a:rPr>
              <a:t>Killing weed seeds</a:t>
            </a:r>
          </a:p>
        </p:txBody>
      </p:sp>
      <p:sp>
        <p:nvSpPr>
          <p:cNvPr id="26629" name="Slide Number Placeholder 2">
            <a:extLst>
              <a:ext uri="{FF2B5EF4-FFF2-40B4-BE49-F238E27FC236}">
                <a16:creationId xmlns:a16="http://schemas.microsoft.com/office/drawing/2014/main" id="{AFA3CF3B-B077-BA43-99DB-815C3781543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1EDBEDF1-DA95-134E-BB56-870A01E2FCE1}" type="slidenum">
              <a:rPr lang="en-US" altLang="en-US" sz="1200">
                <a:solidFill>
                  <a:srgbClr val="898989"/>
                </a:solidFill>
              </a:rPr>
              <a:pPr>
                <a:spcBef>
                  <a:spcPct val="0"/>
                </a:spcBef>
                <a:buFontTx/>
                <a:buNone/>
              </a:pPr>
              <a:t>21</a:t>
            </a:fld>
            <a:endParaRPr lang="en-US" altLang="en-US" sz="1200">
              <a:solidFill>
                <a:srgbClr val="898989"/>
              </a:solidFill>
            </a:endParaRPr>
          </a:p>
        </p:txBody>
      </p:sp>
    </p:spTree>
    <p:extLst>
      <p:ext uri="{BB962C8B-B14F-4D97-AF65-F5344CB8AC3E}">
        <p14:creationId xmlns:p14="http://schemas.microsoft.com/office/powerpoint/2010/main" val="4134227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a:extLst>
              <a:ext uri="{FF2B5EF4-FFF2-40B4-BE49-F238E27FC236}">
                <a16:creationId xmlns:a16="http://schemas.microsoft.com/office/drawing/2014/main" id="{5FA5199E-F644-EE42-902F-C93D3BE13AC4}"/>
              </a:ext>
            </a:extLst>
          </p:cNvPr>
          <p:cNvSpPr txBox="1">
            <a:spLocks/>
          </p:cNvSpPr>
          <p:nvPr/>
        </p:nvSpPr>
        <p:spPr bwMode="auto">
          <a:xfrm>
            <a:off x="2514600" y="1295400"/>
            <a:ext cx="73152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defTabSz="45720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defTabSz="4572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lnSpc>
                <a:spcPts val="3200"/>
              </a:lnSpc>
              <a:spcAft>
                <a:spcPts val="1200"/>
              </a:spcAft>
              <a:buNone/>
            </a:pPr>
            <a:r>
              <a:rPr lang="en-US" altLang="en-US" sz="2400" b="1">
                <a:solidFill>
                  <a:srgbClr val="254061"/>
                </a:solidFill>
                <a:cs typeface="Tahoma" panose="020B0604030504040204" pitchFamily="34" charset="0"/>
              </a:rPr>
              <a:t>Pile should be about 1 cubic yard to maintain temperature</a:t>
            </a:r>
          </a:p>
          <a:p>
            <a:pPr>
              <a:lnSpc>
                <a:spcPts val="2400"/>
              </a:lnSpc>
              <a:spcAft>
                <a:spcPts val="1200"/>
              </a:spcAft>
              <a:buSzPct val="150000"/>
            </a:pPr>
            <a:r>
              <a:rPr lang="en-US" altLang="en-US" sz="1800" b="1">
                <a:solidFill>
                  <a:srgbClr val="254061"/>
                </a:solidFill>
                <a:cs typeface="Tahoma" panose="020B0604030504040204" pitchFamily="34" charset="0"/>
              </a:rPr>
              <a:t>under 1 cubic yard is generally too small to reach temperatures above 130˚F</a:t>
            </a:r>
          </a:p>
        </p:txBody>
      </p:sp>
      <p:sp>
        <p:nvSpPr>
          <p:cNvPr id="5" name="Rectangle 2">
            <a:extLst>
              <a:ext uri="{FF2B5EF4-FFF2-40B4-BE49-F238E27FC236}">
                <a16:creationId xmlns:a16="http://schemas.microsoft.com/office/drawing/2014/main" id="{EFF832FE-89A8-3C4E-A4E3-2BCF0F1ADCC3}"/>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Pile size</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sp>
        <p:nvSpPr>
          <p:cNvPr id="6" name="Content Placeholder 2">
            <a:extLst>
              <a:ext uri="{FF2B5EF4-FFF2-40B4-BE49-F238E27FC236}">
                <a16:creationId xmlns:a16="http://schemas.microsoft.com/office/drawing/2014/main" id="{A63AD735-BF47-214A-AFC8-CE76FEFB9C89}"/>
              </a:ext>
            </a:extLst>
          </p:cNvPr>
          <p:cNvSpPr txBox="1">
            <a:spLocks/>
          </p:cNvSpPr>
          <p:nvPr/>
        </p:nvSpPr>
        <p:spPr bwMode="auto">
          <a:xfrm>
            <a:off x="2514600" y="3581400"/>
            <a:ext cx="7620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1200"/>
              </a:spcAft>
              <a:buNone/>
              <a:defRPr/>
            </a:pPr>
            <a:r>
              <a:rPr lang="en-US" sz="2400" b="1" spc="50">
                <a:solidFill>
                  <a:schemeClr val="accent1">
                    <a:lumMod val="50000"/>
                  </a:schemeClr>
                </a:solidFill>
                <a:cs typeface="Tahoma"/>
              </a:rPr>
              <a:t>Larger piles (greater than 3 cubic yards)</a:t>
            </a:r>
          </a:p>
          <a:p>
            <a:pPr>
              <a:lnSpc>
                <a:spcPts val="2400"/>
              </a:lnSpc>
              <a:spcAft>
                <a:spcPts val="1200"/>
              </a:spcAft>
              <a:buSzPct val="150000"/>
              <a:defRPr/>
            </a:pPr>
            <a:r>
              <a:rPr lang="en-US" sz="1800" b="1" spc="50" dirty="0">
                <a:solidFill>
                  <a:schemeClr val="accent1">
                    <a:lumMod val="50000"/>
                  </a:schemeClr>
                </a:solidFill>
                <a:cs typeface="Tahoma"/>
              </a:rPr>
              <a:t>May prove difficult to turn</a:t>
            </a:r>
          </a:p>
          <a:p>
            <a:pPr>
              <a:lnSpc>
                <a:spcPts val="2400"/>
              </a:lnSpc>
              <a:spcAft>
                <a:spcPts val="1200"/>
              </a:spcAft>
              <a:buSzPct val="150000"/>
              <a:defRPr/>
            </a:pPr>
            <a:r>
              <a:rPr lang="en-US" sz="1800" b="1" spc="50" dirty="0">
                <a:solidFill>
                  <a:schemeClr val="accent1">
                    <a:lumMod val="50000"/>
                  </a:schemeClr>
                </a:solidFill>
                <a:cs typeface="Tahoma"/>
              </a:rPr>
              <a:t>Lack oxygen in pile center</a:t>
            </a:r>
          </a:p>
        </p:txBody>
      </p:sp>
      <p:sp>
        <p:nvSpPr>
          <p:cNvPr id="27653" name="Slide Number Placeholder 2">
            <a:extLst>
              <a:ext uri="{FF2B5EF4-FFF2-40B4-BE49-F238E27FC236}">
                <a16:creationId xmlns:a16="http://schemas.microsoft.com/office/drawing/2014/main" id="{2ABF85B1-1B9F-B641-8254-09A5C2E55F5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9F0E5EF1-F2AE-8745-AF6A-5433FDFA5154}" type="slidenum">
              <a:rPr lang="en-US" altLang="en-US" sz="1200">
                <a:solidFill>
                  <a:srgbClr val="898989"/>
                </a:solidFill>
              </a:rPr>
              <a:pPr>
                <a:spcBef>
                  <a:spcPct val="0"/>
                </a:spcBef>
                <a:buFontTx/>
                <a:buNone/>
              </a:pPr>
              <a:t>22</a:t>
            </a:fld>
            <a:endParaRPr lang="en-US" altLang="en-US" sz="1200">
              <a:solidFill>
                <a:srgbClr val="898989"/>
              </a:solidFill>
            </a:endParaRPr>
          </a:p>
        </p:txBody>
      </p:sp>
    </p:spTree>
    <p:extLst>
      <p:ext uri="{BB962C8B-B14F-4D97-AF65-F5344CB8AC3E}">
        <p14:creationId xmlns:p14="http://schemas.microsoft.com/office/powerpoint/2010/main" val="1668695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308990B7-BC56-2E4A-8D7B-C974206BEAD7}"/>
              </a:ext>
            </a:extLst>
          </p:cNvPr>
          <p:cNvSpPr txBox="1">
            <a:spLocks/>
          </p:cNvSpPr>
          <p:nvPr/>
        </p:nvSpPr>
        <p:spPr bwMode="auto">
          <a:xfrm>
            <a:off x="2514600" y="1219200"/>
            <a:ext cx="50292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1200"/>
              </a:spcAft>
              <a:buNone/>
              <a:defRPr/>
            </a:pPr>
            <a:r>
              <a:rPr lang="en-US" sz="2400" b="1" u="sng" spc="50">
                <a:solidFill>
                  <a:schemeClr val="accent6">
                    <a:lumMod val="50000"/>
                  </a:schemeClr>
                </a:solidFill>
                <a:cs typeface="Tahoma"/>
              </a:rPr>
              <a:t>Hot</a:t>
            </a:r>
            <a:r>
              <a:rPr lang="en-US" sz="2400" b="1" spc="50">
                <a:solidFill>
                  <a:schemeClr val="accent1">
                    <a:lumMod val="50000"/>
                  </a:schemeClr>
                </a:solidFill>
                <a:cs typeface="Tahoma"/>
              </a:rPr>
              <a:t> piles</a:t>
            </a:r>
          </a:p>
          <a:p>
            <a:pPr>
              <a:lnSpc>
                <a:spcPts val="2400"/>
              </a:lnSpc>
              <a:spcAft>
                <a:spcPts val="1200"/>
              </a:spcAft>
              <a:buSzPct val="150000"/>
              <a:defRPr/>
            </a:pPr>
            <a:r>
              <a:rPr lang="en-US" sz="1800" b="1" spc="50" dirty="0">
                <a:solidFill>
                  <a:schemeClr val="accent1">
                    <a:lumMod val="50000"/>
                  </a:schemeClr>
                </a:solidFill>
                <a:cs typeface="Tahoma"/>
              </a:rPr>
              <a:t>Process takes about three months</a:t>
            </a:r>
          </a:p>
          <a:p>
            <a:pPr>
              <a:lnSpc>
                <a:spcPts val="2400"/>
              </a:lnSpc>
              <a:spcAft>
                <a:spcPts val="1200"/>
              </a:spcAft>
              <a:buSzPct val="150000"/>
              <a:defRPr/>
            </a:pPr>
            <a:r>
              <a:rPr lang="en-US" sz="1800" b="1" spc="50" dirty="0">
                <a:solidFill>
                  <a:schemeClr val="accent1">
                    <a:lumMod val="50000"/>
                  </a:schemeClr>
                </a:solidFill>
                <a:cs typeface="Tahoma"/>
              </a:rPr>
              <a:t>Plan ahead</a:t>
            </a:r>
          </a:p>
          <a:p>
            <a:pPr>
              <a:lnSpc>
                <a:spcPts val="2400"/>
              </a:lnSpc>
              <a:spcAft>
                <a:spcPts val="1200"/>
              </a:spcAft>
              <a:buSzPct val="150000"/>
              <a:defRPr/>
            </a:pPr>
            <a:r>
              <a:rPr lang="en-US" sz="1800" b="1" spc="50" dirty="0">
                <a:solidFill>
                  <a:schemeClr val="accent1">
                    <a:lumMod val="50000"/>
                  </a:schemeClr>
                </a:solidFill>
                <a:cs typeface="Tahoma"/>
              </a:rPr>
              <a:t>Store brown</a:t>
            </a:r>
          </a:p>
        </p:txBody>
      </p:sp>
      <p:sp>
        <p:nvSpPr>
          <p:cNvPr id="5" name="Rectangle 2">
            <a:extLst>
              <a:ext uri="{FF2B5EF4-FFF2-40B4-BE49-F238E27FC236}">
                <a16:creationId xmlns:a16="http://schemas.microsoft.com/office/drawing/2014/main" id="{3B7318F8-A4ED-6148-940A-252338997DF3}"/>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dirty="0">
                <a:solidFill>
                  <a:schemeClr val="accent1">
                    <a:lumMod val="50000"/>
                  </a:schemeClr>
                </a:solidFill>
                <a:effectLst>
                  <a:outerShdw blurRad="123825" dist="38100" dir="13500000" algn="br" rotWithShape="0">
                    <a:schemeClr val="bg1">
                      <a:alpha val="90000"/>
                    </a:schemeClr>
                  </a:outerShdw>
                </a:effectLst>
                <a:ea typeface="+mj-ea"/>
                <a:cs typeface="+mj-cs"/>
              </a:rPr>
              <a:t>Choosing a compost strategy</a:t>
            </a:r>
            <a:endParaRPr lang="en-US" sz="3600" b="1" dirty="0">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sp>
        <p:nvSpPr>
          <p:cNvPr id="6" name="Content Placeholder 2">
            <a:extLst>
              <a:ext uri="{FF2B5EF4-FFF2-40B4-BE49-F238E27FC236}">
                <a16:creationId xmlns:a16="http://schemas.microsoft.com/office/drawing/2014/main" id="{A4496AAF-57E4-494C-A4D0-D2E36094E87E}"/>
              </a:ext>
            </a:extLst>
          </p:cNvPr>
          <p:cNvSpPr txBox="1">
            <a:spLocks/>
          </p:cNvSpPr>
          <p:nvPr/>
        </p:nvSpPr>
        <p:spPr bwMode="auto">
          <a:xfrm>
            <a:off x="2514600" y="3505200"/>
            <a:ext cx="36576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1200"/>
              </a:spcAft>
              <a:buNone/>
              <a:defRPr/>
            </a:pPr>
            <a:r>
              <a:rPr lang="en-US" sz="2400" b="1" u="sng" spc="50">
                <a:solidFill>
                  <a:schemeClr val="accent1">
                    <a:lumMod val="75000"/>
                  </a:schemeClr>
                </a:solidFill>
                <a:cs typeface="Tahoma"/>
              </a:rPr>
              <a:t>Cool</a:t>
            </a:r>
            <a:r>
              <a:rPr lang="en-US" sz="2400" b="1" spc="50">
                <a:solidFill>
                  <a:schemeClr val="accent1">
                    <a:lumMod val="50000"/>
                  </a:schemeClr>
                </a:solidFill>
                <a:cs typeface="Tahoma"/>
              </a:rPr>
              <a:t> piles</a:t>
            </a:r>
          </a:p>
          <a:p>
            <a:pPr>
              <a:lnSpc>
                <a:spcPts val="2400"/>
              </a:lnSpc>
              <a:spcAft>
                <a:spcPts val="1200"/>
              </a:spcAft>
              <a:buSzPct val="150000"/>
              <a:defRPr/>
            </a:pPr>
            <a:r>
              <a:rPr lang="en-US" sz="1800" b="1" spc="50" dirty="0">
                <a:solidFill>
                  <a:schemeClr val="accent1">
                    <a:lumMod val="50000"/>
                  </a:schemeClr>
                </a:solidFill>
                <a:cs typeface="Tahoma"/>
              </a:rPr>
              <a:t>Process takes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one-half to two years</a:t>
            </a:r>
          </a:p>
          <a:p>
            <a:pPr>
              <a:lnSpc>
                <a:spcPts val="2400"/>
              </a:lnSpc>
              <a:spcAft>
                <a:spcPts val="1200"/>
              </a:spcAft>
              <a:buSzPct val="150000"/>
              <a:defRPr/>
            </a:pPr>
            <a:r>
              <a:rPr lang="en-US" sz="1800" b="1" spc="50" dirty="0">
                <a:solidFill>
                  <a:schemeClr val="accent1">
                    <a:lumMod val="50000"/>
                  </a:schemeClr>
                </a:solidFill>
                <a:cs typeface="Tahoma"/>
              </a:rPr>
              <a:t>Add materials as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they accumulate</a:t>
            </a:r>
          </a:p>
          <a:p>
            <a:pPr>
              <a:lnSpc>
                <a:spcPts val="2400"/>
              </a:lnSpc>
              <a:spcAft>
                <a:spcPts val="1200"/>
              </a:spcAft>
              <a:buSzPct val="150000"/>
              <a:defRPr/>
            </a:pPr>
            <a:r>
              <a:rPr lang="en-US" sz="1800" b="1" spc="50" dirty="0">
                <a:solidFill>
                  <a:schemeClr val="accent1">
                    <a:lumMod val="50000"/>
                  </a:schemeClr>
                </a:solidFill>
                <a:cs typeface="Tahoma"/>
              </a:rPr>
              <a:t>Less effort</a:t>
            </a:r>
          </a:p>
        </p:txBody>
      </p:sp>
      <p:pic>
        <p:nvPicPr>
          <p:cNvPr id="28677" name="Picture 1">
            <a:extLst>
              <a:ext uri="{FF2B5EF4-FFF2-40B4-BE49-F238E27FC236}">
                <a16:creationId xmlns:a16="http://schemas.microsoft.com/office/drawing/2014/main" id="{1A8E96B4-1277-9049-AFF9-D3BAE6ED63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578101"/>
            <a:ext cx="3962400" cy="3630613"/>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53A18731-F96F-9048-89DB-091EA38779E8}"/>
              </a:ext>
            </a:extLst>
          </p:cNvPr>
          <p:cNvSpPr txBox="1">
            <a:spLocks/>
          </p:cNvSpPr>
          <p:nvPr/>
        </p:nvSpPr>
        <p:spPr bwMode="auto">
          <a:xfrm>
            <a:off x="5867400" y="5638800"/>
            <a:ext cx="396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ctr">
              <a:lnSpc>
                <a:spcPts val="3200"/>
              </a:lnSpc>
              <a:spcBef>
                <a:spcPct val="20000"/>
              </a:spcBef>
              <a:spcAft>
                <a:spcPts val="1200"/>
              </a:spcAft>
              <a:defRPr/>
            </a:pPr>
            <a:r>
              <a:rPr lang="en-US" altLang="en-US" b="1">
                <a:solidFill>
                  <a:schemeClr val="bg1"/>
                </a:solidFill>
                <a:effectLst>
                  <a:outerShdw blurRad="38100" dist="38100" dir="2700000" algn="tl">
                    <a:srgbClr val="C0C0C0"/>
                  </a:outerShdw>
                </a:effectLst>
                <a:cs typeface="Tahoma" pitchFamily="34" charset="0"/>
              </a:rPr>
              <a:t>INPUTS</a:t>
            </a:r>
            <a:r>
              <a:rPr lang="en-US" altLang="en-US" sz="3000" b="1">
                <a:solidFill>
                  <a:schemeClr val="bg1"/>
                </a:solidFill>
                <a:effectLst>
                  <a:outerShdw blurRad="38100" dist="38100" dir="2700000" algn="tl">
                    <a:srgbClr val="C0C0C0"/>
                  </a:outerShdw>
                </a:effectLst>
                <a:cs typeface="Tahoma" pitchFamily="34" charset="0"/>
              </a:rPr>
              <a:t> = </a:t>
            </a:r>
            <a:r>
              <a:rPr lang="en-US" altLang="en-US" b="1">
                <a:solidFill>
                  <a:schemeClr val="bg1"/>
                </a:solidFill>
                <a:effectLst>
                  <a:outerShdw blurRad="38100" dist="38100" dir="2700000" algn="tl">
                    <a:srgbClr val="C0C0C0"/>
                  </a:outerShdw>
                </a:effectLst>
                <a:cs typeface="Tahoma" pitchFamily="34" charset="0"/>
              </a:rPr>
              <a:t>OUTPUTS</a:t>
            </a:r>
          </a:p>
        </p:txBody>
      </p:sp>
      <p:sp>
        <p:nvSpPr>
          <p:cNvPr id="28679" name="Slide Number Placeholder 2">
            <a:extLst>
              <a:ext uri="{FF2B5EF4-FFF2-40B4-BE49-F238E27FC236}">
                <a16:creationId xmlns:a16="http://schemas.microsoft.com/office/drawing/2014/main" id="{7977DA4C-ECCD-014B-BA6F-DD8E14C6231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87314F55-F8F8-3648-89FF-58705D108378}" type="slidenum">
              <a:rPr lang="en-US" altLang="en-US" sz="1200">
                <a:solidFill>
                  <a:srgbClr val="898989"/>
                </a:solidFill>
              </a:rPr>
              <a:pPr>
                <a:spcBef>
                  <a:spcPct val="0"/>
                </a:spcBef>
                <a:buFontTx/>
                <a:buNone/>
              </a:pPr>
              <a:t>23</a:t>
            </a:fld>
            <a:endParaRPr lang="en-US" altLang="en-US" sz="1200">
              <a:solidFill>
                <a:srgbClr val="898989"/>
              </a:solidFill>
            </a:endParaRPr>
          </a:p>
        </p:txBody>
      </p:sp>
    </p:spTree>
    <p:extLst>
      <p:ext uri="{BB962C8B-B14F-4D97-AF65-F5344CB8AC3E}">
        <p14:creationId xmlns:p14="http://schemas.microsoft.com/office/powerpoint/2010/main" val="752642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EF9AA869-9333-C149-A93B-7684987A053B}"/>
              </a:ext>
            </a:extLst>
          </p:cNvPr>
          <p:cNvSpPr txBox="1">
            <a:spLocks/>
          </p:cNvSpPr>
          <p:nvPr/>
        </p:nvSpPr>
        <p:spPr bwMode="auto">
          <a:xfrm>
            <a:off x="2590800" y="1219200"/>
            <a:ext cx="4648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2000"/>
              </a:spcAft>
              <a:buNone/>
              <a:defRPr/>
            </a:pPr>
            <a:r>
              <a:rPr lang="en-US" sz="2400" b="1" spc="50">
                <a:solidFill>
                  <a:schemeClr val="accent1">
                    <a:lumMod val="50000"/>
                  </a:schemeClr>
                </a:solidFill>
                <a:cs typeface="Tahoma"/>
              </a:rPr>
              <a:t>Pile built all at one time</a:t>
            </a:r>
          </a:p>
          <a:p>
            <a:pPr marL="0" indent="0">
              <a:lnSpc>
                <a:spcPts val="3200"/>
              </a:lnSpc>
              <a:spcAft>
                <a:spcPts val="2000"/>
              </a:spcAft>
              <a:buNone/>
              <a:defRPr/>
            </a:pPr>
            <a:r>
              <a:rPr lang="en-US" sz="2400" b="1" spc="50">
                <a:solidFill>
                  <a:schemeClr val="accent1">
                    <a:lumMod val="50000"/>
                  </a:schemeClr>
                </a:solidFill>
                <a:cs typeface="Tahoma"/>
              </a:rPr>
              <a:t>Pile must be tended </a:t>
            </a:r>
            <a:br>
              <a:rPr lang="en-US" sz="2400" b="1" spc="50">
                <a:solidFill>
                  <a:schemeClr val="accent1">
                    <a:lumMod val="50000"/>
                  </a:schemeClr>
                </a:solidFill>
                <a:cs typeface="Tahoma"/>
              </a:rPr>
            </a:br>
            <a:r>
              <a:rPr lang="en-US" sz="2400" b="1" spc="50">
                <a:solidFill>
                  <a:schemeClr val="accent1">
                    <a:lumMod val="50000"/>
                  </a:schemeClr>
                </a:solidFill>
                <a:cs typeface="Tahoma"/>
              </a:rPr>
              <a:t>often</a:t>
            </a:r>
          </a:p>
          <a:p>
            <a:pPr marL="0" indent="0">
              <a:lnSpc>
                <a:spcPts val="3200"/>
              </a:lnSpc>
              <a:spcAft>
                <a:spcPts val="2000"/>
              </a:spcAft>
              <a:buNone/>
              <a:defRPr/>
            </a:pPr>
            <a:r>
              <a:rPr lang="en-US" sz="2400" b="1" spc="50">
                <a:solidFill>
                  <a:schemeClr val="accent1">
                    <a:lumMod val="50000"/>
                  </a:schemeClr>
                </a:solidFill>
                <a:cs typeface="Tahoma"/>
              </a:rPr>
              <a:t>Compost in about </a:t>
            </a:r>
            <a:br>
              <a:rPr lang="en-US" sz="2400" b="1" spc="50">
                <a:solidFill>
                  <a:schemeClr val="accent1">
                    <a:lumMod val="50000"/>
                  </a:schemeClr>
                </a:solidFill>
                <a:cs typeface="Tahoma"/>
              </a:rPr>
            </a:br>
            <a:r>
              <a:rPr lang="en-US" sz="2400" b="1" spc="50">
                <a:solidFill>
                  <a:schemeClr val="accent1">
                    <a:lumMod val="50000"/>
                  </a:schemeClr>
                </a:solidFill>
                <a:cs typeface="Tahoma"/>
              </a:rPr>
              <a:t>12 weeks</a:t>
            </a:r>
          </a:p>
          <a:p>
            <a:pPr marL="0" indent="0">
              <a:lnSpc>
                <a:spcPts val="3200"/>
              </a:lnSpc>
              <a:spcAft>
                <a:spcPts val="1200"/>
              </a:spcAft>
              <a:buNone/>
              <a:defRPr/>
            </a:pPr>
            <a:r>
              <a:rPr lang="en-US" sz="2400" b="1" spc="50">
                <a:solidFill>
                  <a:schemeClr val="accent1">
                    <a:lumMod val="50000"/>
                  </a:schemeClr>
                </a:solidFill>
                <a:cs typeface="Tahoma"/>
              </a:rPr>
              <a:t>Benefits:</a:t>
            </a:r>
          </a:p>
          <a:p>
            <a:pPr>
              <a:lnSpc>
                <a:spcPts val="2400"/>
              </a:lnSpc>
              <a:spcAft>
                <a:spcPts val="1200"/>
              </a:spcAft>
              <a:buSzPct val="150000"/>
              <a:defRPr/>
            </a:pPr>
            <a:r>
              <a:rPr lang="en-US" sz="1800" b="1" spc="50" dirty="0">
                <a:solidFill>
                  <a:schemeClr val="accent1">
                    <a:lumMod val="50000"/>
                  </a:schemeClr>
                </a:solidFill>
                <a:cs typeface="Tahoma"/>
              </a:rPr>
              <a:t>Faster than cool method</a:t>
            </a:r>
          </a:p>
          <a:p>
            <a:pPr>
              <a:lnSpc>
                <a:spcPts val="2400"/>
              </a:lnSpc>
              <a:spcAft>
                <a:spcPts val="1200"/>
              </a:spcAft>
              <a:buSzPct val="150000"/>
              <a:defRPr/>
            </a:pPr>
            <a:r>
              <a:rPr lang="en-US" sz="1800" b="1" spc="50" dirty="0">
                <a:solidFill>
                  <a:schemeClr val="accent1">
                    <a:lumMod val="50000"/>
                  </a:schemeClr>
                </a:solidFill>
                <a:cs typeface="Tahoma"/>
              </a:rPr>
              <a:t>Reduces weed seeds</a:t>
            </a:r>
          </a:p>
        </p:txBody>
      </p:sp>
      <p:sp>
        <p:nvSpPr>
          <p:cNvPr id="5" name="Rectangle 2">
            <a:extLst>
              <a:ext uri="{FF2B5EF4-FFF2-40B4-BE49-F238E27FC236}">
                <a16:creationId xmlns:a16="http://schemas.microsoft.com/office/drawing/2014/main" id="{11BD78B9-7608-D44B-9AFC-076ABFB12817}"/>
              </a:ext>
            </a:extLst>
          </p:cNvPr>
          <p:cNvSpPr txBox="1">
            <a:spLocks noChangeArrowheads="1"/>
          </p:cNvSpPr>
          <p:nvPr/>
        </p:nvSpPr>
        <p:spPr bwMode="auto">
          <a:xfrm>
            <a:off x="2057400" y="76200"/>
            <a:ext cx="533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800"/>
              </a:lnSpc>
              <a:defRPr/>
            </a:pPr>
            <a:r>
              <a:rPr lang="en-US" altLang="en-US" sz="3600" b="1" u="sng">
                <a:solidFill>
                  <a:srgbClr val="984807"/>
                </a:solidFill>
                <a:effectLst>
                  <a:outerShdw blurRad="38100" dist="38100" dir="2700000" algn="tl">
                    <a:srgbClr val="C0C0C0"/>
                  </a:outerShdw>
                </a:effectLst>
              </a:rPr>
              <a:t>Hot</a:t>
            </a:r>
            <a:r>
              <a:rPr lang="en-US" altLang="en-US" sz="3600" b="1">
                <a:solidFill>
                  <a:srgbClr val="254061"/>
                </a:solidFill>
                <a:effectLst>
                  <a:outerShdw blurRad="38100" dist="38100" dir="2700000" algn="tl">
                    <a:srgbClr val="C0C0C0"/>
                  </a:outerShdw>
                </a:effectLst>
              </a:rPr>
              <a:t> compost pile</a:t>
            </a:r>
          </a:p>
        </p:txBody>
      </p:sp>
      <p:pic>
        <p:nvPicPr>
          <p:cNvPr id="29700" name="Picture 1" descr="LambsquarterSeeds-KenChamberlainOSU-Bugwood.org copy.png">
            <a:extLst>
              <a:ext uri="{FF2B5EF4-FFF2-40B4-BE49-F238E27FC236}">
                <a16:creationId xmlns:a16="http://schemas.microsoft.com/office/drawing/2014/main" id="{36452FF9-87B4-9D4A-823A-4579964195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45476" y="774700"/>
            <a:ext cx="123507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a:extLst>
              <a:ext uri="{FF2B5EF4-FFF2-40B4-BE49-F238E27FC236}">
                <a16:creationId xmlns:a16="http://schemas.microsoft.com/office/drawing/2014/main" id="{B3E13DAE-D5D1-2149-BC89-9CD188BEE45B}"/>
              </a:ext>
            </a:extLst>
          </p:cNvPr>
          <p:cNvCxnSpPr/>
          <p:nvPr/>
        </p:nvCxnSpPr>
        <p:spPr>
          <a:xfrm>
            <a:off x="8724900" y="1460500"/>
            <a:ext cx="228600" cy="0"/>
          </a:xfrm>
          <a:prstGeom prst="line">
            <a:avLst/>
          </a:prstGeom>
          <a:ln w="1270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1773BC43-D928-8A46-8E27-AB7530A4CF7E}"/>
              </a:ext>
            </a:extLst>
          </p:cNvPr>
          <p:cNvSpPr txBox="1"/>
          <p:nvPr/>
        </p:nvSpPr>
        <p:spPr>
          <a:xfrm>
            <a:off x="7924800" y="515938"/>
            <a:ext cx="1752600" cy="246062"/>
          </a:xfrm>
          <a:prstGeom prst="rect">
            <a:avLst/>
          </a:prstGeom>
          <a:noFill/>
        </p:spPr>
        <p:txBody>
          <a:bodyPr>
            <a:spAutoFit/>
          </a:bodyPr>
          <a:lstStyle/>
          <a:p>
            <a:pPr algn="ctr">
              <a:defRPr/>
            </a:pPr>
            <a:r>
              <a:rPr lang="en-US" sz="1000" b="1" spc="50" dirty="0">
                <a:latin typeface="Tahoma" charset="0"/>
                <a:ea typeface="ＭＳ Ｐゴシック" charset="0"/>
                <a:cs typeface="Tahoma"/>
              </a:rPr>
              <a:t>Lambsquarter seeds</a:t>
            </a:r>
          </a:p>
        </p:txBody>
      </p:sp>
      <p:sp>
        <p:nvSpPr>
          <p:cNvPr id="15" name="TextBox 14">
            <a:extLst>
              <a:ext uri="{FF2B5EF4-FFF2-40B4-BE49-F238E27FC236}">
                <a16:creationId xmlns:a16="http://schemas.microsoft.com/office/drawing/2014/main" id="{E9ABCFE0-0534-F740-AB11-2622622E7738}"/>
              </a:ext>
            </a:extLst>
          </p:cNvPr>
          <p:cNvSpPr txBox="1"/>
          <p:nvPr/>
        </p:nvSpPr>
        <p:spPr>
          <a:xfrm>
            <a:off x="8534400" y="1536700"/>
            <a:ext cx="609600" cy="215900"/>
          </a:xfrm>
          <a:prstGeom prst="rect">
            <a:avLst/>
          </a:prstGeom>
          <a:noFill/>
        </p:spPr>
        <p:txBody>
          <a:bodyPr>
            <a:spAutoFit/>
          </a:bodyPr>
          <a:lstStyle/>
          <a:p>
            <a:pPr algn="ctr">
              <a:defRPr/>
            </a:pPr>
            <a:r>
              <a:rPr lang="en-US" sz="800" b="1" spc="50" dirty="0">
                <a:latin typeface="Tahoma" charset="0"/>
                <a:ea typeface="ＭＳ Ｐゴシック" charset="0"/>
                <a:cs typeface="Tahoma"/>
              </a:rPr>
              <a:t>1mm</a:t>
            </a:r>
          </a:p>
        </p:txBody>
      </p:sp>
      <p:pic>
        <p:nvPicPr>
          <p:cNvPr id="29704" name="Picture 1" descr="layers.png">
            <a:extLst>
              <a:ext uri="{FF2B5EF4-FFF2-40B4-BE49-F238E27FC236}">
                <a16:creationId xmlns:a16="http://schemas.microsoft.com/office/drawing/2014/main" id="{3E862381-8557-7047-97FD-DF664763B0B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59538" y="2286000"/>
            <a:ext cx="3751262"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Slide Number Placeholder 2">
            <a:extLst>
              <a:ext uri="{FF2B5EF4-FFF2-40B4-BE49-F238E27FC236}">
                <a16:creationId xmlns:a16="http://schemas.microsoft.com/office/drawing/2014/main" id="{FD526C60-8C89-D74C-81E0-AC09FCE88C4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5EF27E28-DABE-A044-85AF-1A9EB1804CD2}" type="slidenum">
              <a:rPr lang="en-US" altLang="en-US" sz="1200">
                <a:solidFill>
                  <a:srgbClr val="898989"/>
                </a:solidFill>
              </a:rPr>
              <a:pPr>
                <a:spcBef>
                  <a:spcPct val="0"/>
                </a:spcBef>
                <a:buFontTx/>
                <a:buNone/>
              </a:pPr>
              <a:t>24</a:t>
            </a:fld>
            <a:endParaRPr lang="en-US" altLang="en-US" sz="1200">
              <a:solidFill>
                <a:srgbClr val="898989"/>
              </a:solidFill>
            </a:endParaRPr>
          </a:p>
        </p:txBody>
      </p:sp>
    </p:spTree>
    <p:extLst>
      <p:ext uri="{BB962C8B-B14F-4D97-AF65-F5344CB8AC3E}">
        <p14:creationId xmlns:p14="http://schemas.microsoft.com/office/powerpoint/2010/main" val="4190066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FEF60443-5B73-4741-8F2A-B6CAA743CA91}"/>
              </a:ext>
            </a:extLst>
          </p:cNvPr>
          <p:cNvSpPr txBox="1">
            <a:spLocks noChangeArrowheads="1"/>
          </p:cNvSpPr>
          <p:nvPr/>
        </p:nvSpPr>
        <p:spPr bwMode="auto">
          <a:xfrm>
            <a:off x="2057400" y="76200"/>
            <a:ext cx="533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defTabSz="457200">
              <a:defRPr sz="2400">
                <a:solidFill>
                  <a:schemeClr val="tx1"/>
                </a:solidFill>
                <a:latin typeface="Tahoma" pitchFamily="34" charset="0"/>
                <a:ea typeface="MS PGothic" pitchFamily="34" charset="-128"/>
              </a:defRPr>
            </a:lvl1pPr>
            <a:lvl2pPr marL="742950" indent="-285750" defTabSz="457200">
              <a:defRPr sz="2400">
                <a:solidFill>
                  <a:schemeClr val="tx1"/>
                </a:solidFill>
                <a:latin typeface="Tahoma" pitchFamily="34" charset="0"/>
                <a:ea typeface="MS PGothic" pitchFamily="34" charset="-128"/>
              </a:defRPr>
            </a:lvl2pPr>
            <a:lvl3pPr marL="1143000" indent="-228600" defTabSz="457200">
              <a:defRPr sz="2400">
                <a:solidFill>
                  <a:schemeClr val="tx1"/>
                </a:solidFill>
                <a:latin typeface="Tahoma" pitchFamily="34" charset="0"/>
                <a:ea typeface="MS PGothic" pitchFamily="34" charset="-128"/>
              </a:defRPr>
            </a:lvl3pPr>
            <a:lvl4pPr marL="1600200" indent="-228600" defTabSz="457200">
              <a:defRPr sz="2400">
                <a:solidFill>
                  <a:schemeClr val="tx1"/>
                </a:solidFill>
                <a:latin typeface="Tahoma" pitchFamily="34" charset="0"/>
                <a:ea typeface="MS PGothic" pitchFamily="34" charset="-128"/>
              </a:defRPr>
            </a:lvl4pPr>
            <a:lvl5pPr marL="2057400" indent="-228600" defTabSz="457200">
              <a:defRPr sz="2400">
                <a:solidFill>
                  <a:schemeClr val="tx1"/>
                </a:solidFill>
                <a:latin typeface="Tahoma"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nSpc>
                <a:spcPts val="4800"/>
              </a:lnSpc>
              <a:defRPr/>
            </a:pPr>
            <a:r>
              <a:rPr lang="en-US" altLang="en-US" sz="3600" b="1" u="sng">
                <a:solidFill>
                  <a:srgbClr val="984807"/>
                </a:solidFill>
                <a:effectLst>
                  <a:outerShdw blurRad="38100" dist="38100" dir="2700000" algn="tl">
                    <a:srgbClr val="C0C0C0"/>
                  </a:outerShdw>
                </a:effectLst>
              </a:rPr>
              <a:t>Hot</a:t>
            </a:r>
            <a:r>
              <a:rPr lang="en-US" altLang="en-US" sz="3600" b="1">
                <a:solidFill>
                  <a:srgbClr val="254061"/>
                </a:solidFill>
                <a:effectLst>
                  <a:outerShdw blurRad="38100" dist="38100" dir="2700000" algn="tl">
                    <a:srgbClr val="C0C0C0"/>
                  </a:outerShdw>
                </a:effectLst>
              </a:rPr>
              <a:t> compost pile</a:t>
            </a:r>
          </a:p>
        </p:txBody>
      </p:sp>
      <p:pic>
        <p:nvPicPr>
          <p:cNvPr id="30723" name="Picture 1">
            <a:extLst>
              <a:ext uri="{FF2B5EF4-FFF2-40B4-BE49-F238E27FC236}">
                <a16:creationId xmlns:a16="http://schemas.microsoft.com/office/drawing/2014/main" id="{5A78C031-1179-4246-8796-F0EAD3B202E9}"/>
              </a:ext>
            </a:extLst>
          </p:cNvPr>
          <p:cNvPicPr>
            <a:picLocks noChangeAspect="1"/>
          </p:cNvPicPr>
          <p:nvPr/>
        </p:nvPicPr>
        <p:blipFill>
          <a:blip r:embed="rId3">
            <a:extLst>
              <a:ext uri="{28A0092B-C50C-407E-A947-70E740481C1C}">
                <a14:useLocalDpi xmlns:a14="http://schemas.microsoft.com/office/drawing/2010/main" val="0"/>
              </a:ext>
            </a:extLst>
          </a:blip>
          <a:srcRect r="14511"/>
          <a:stretch>
            <a:fillRect/>
          </a:stretch>
        </p:blipFill>
        <p:spPr bwMode="auto">
          <a:xfrm>
            <a:off x="6629400" y="2209801"/>
            <a:ext cx="2362200" cy="2062163"/>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0724" name="Picture 3" descr="veggiesRotting-small.jpg">
            <a:extLst>
              <a:ext uri="{FF2B5EF4-FFF2-40B4-BE49-F238E27FC236}">
                <a16:creationId xmlns:a16="http://schemas.microsoft.com/office/drawing/2014/main" id="{6D35CB2D-A659-0248-A4C4-B032FA37BCC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4038600"/>
            <a:ext cx="2362200" cy="2078038"/>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0" name="Right Arrow 9">
            <a:extLst>
              <a:ext uri="{FF2B5EF4-FFF2-40B4-BE49-F238E27FC236}">
                <a16:creationId xmlns:a16="http://schemas.microsoft.com/office/drawing/2014/main" id="{96A69E0E-FAB8-704B-BE97-02B0554179B2}"/>
              </a:ext>
            </a:extLst>
          </p:cNvPr>
          <p:cNvSpPr/>
          <p:nvPr/>
        </p:nvSpPr>
        <p:spPr>
          <a:xfrm rot="2963104">
            <a:off x="6145213" y="2011363"/>
            <a:ext cx="1860550" cy="381000"/>
          </a:xfrm>
          <a:prstGeom prst="rightArrow">
            <a:avLst/>
          </a:prstGeom>
          <a:gradFill flip="none" rotWithShape="1">
            <a:gsLst>
              <a:gs pos="71000">
                <a:srgbClr val="F1BC2F"/>
              </a:gs>
              <a:gs pos="100000">
                <a:srgbClr val="FFD46A"/>
              </a:gs>
            </a:gsLst>
            <a:lin ang="0" scaled="1"/>
            <a:tileRect/>
          </a:gra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1" name="Right Arrow 10">
            <a:extLst>
              <a:ext uri="{FF2B5EF4-FFF2-40B4-BE49-F238E27FC236}">
                <a16:creationId xmlns:a16="http://schemas.microsoft.com/office/drawing/2014/main" id="{F5AF855D-53F6-714E-A40F-BC1A77EE62B9}"/>
              </a:ext>
            </a:extLst>
          </p:cNvPr>
          <p:cNvSpPr/>
          <p:nvPr/>
        </p:nvSpPr>
        <p:spPr>
          <a:xfrm rot="5400000">
            <a:off x="7505700" y="3009900"/>
            <a:ext cx="3657600" cy="381000"/>
          </a:xfrm>
          <a:prstGeom prst="rightArrow">
            <a:avLst/>
          </a:prstGeom>
          <a:gradFill flip="none" rotWithShape="1">
            <a:gsLst>
              <a:gs pos="51000">
                <a:srgbClr val="F1BC2F"/>
              </a:gs>
              <a:gs pos="100000">
                <a:srgbClr val="FFD46A"/>
              </a:gs>
            </a:gsLst>
            <a:lin ang="0" scaled="1"/>
            <a:tileRect/>
          </a:gra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 name="Rectangle 5">
            <a:extLst>
              <a:ext uri="{FF2B5EF4-FFF2-40B4-BE49-F238E27FC236}">
                <a16:creationId xmlns:a16="http://schemas.microsoft.com/office/drawing/2014/main" id="{B88810F7-C2EA-9545-AC4B-4BADF5C87339}"/>
              </a:ext>
            </a:extLst>
          </p:cNvPr>
          <p:cNvSpPr>
            <a:spLocks noChangeArrowheads="1"/>
          </p:cNvSpPr>
          <p:nvPr/>
        </p:nvSpPr>
        <p:spPr bwMode="auto">
          <a:xfrm>
            <a:off x="5599113" y="1262063"/>
            <a:ext cx="1600200" cy="457200"/>
          </a:xfrm>
          <a:prstGeom prst="rect">
            <a:avLst/>
          </a:prstGeom>
          <a:solidFill>
            <a:srgbClr val="996600"/>
          </a:solidFill>
          <a:ln w="12700">
            <a:solidFill>
              <a:schemeClr val="tx1"/>
            </a:solidFill>
            <a:miter lim="800000"/>
            <a:headEnd/>
            <a:tailEnd/>
          </a:ln>
          <a:effectLst>
            <a:outerShdw blurRad="40005" dist="22987" dir="5400000" algn="tl" rotWithShape="0">
              <a:srgbClr val="996600">
                <a:alpha val="34999"/>
              </a:srgbClr>
            </a:outerShdw>
          </a:effectLst>
        </p:spPr>
        <p:txBody>
          <a:bodyPr anchor="ctr"/>
          <a:lstStyle/>
          <a:p>
            <a:pPr algn="ctr">
              <a:defRPr/>
            </a:pPr>
            <a:endParaRPr lang="en-US">
              <a:solidFill>
                <a:schemeClr val="lt1"/>
              </a:solidFill>
            </a:endParaRPr>
          </a:p>
        </p:txBody>
      </p:sp>
      <p:sp>
        <p:nvSpPr>
          <p:cNvPr id="8" name="Rectangle 7">
            <a:extLst>
              <a:ext uri="{FF2B5EF4-FFF2-40B4-BE49-F238E27FC236}">
                <a16:creationId xmlns:a16="http://schemas.microsoft.com/office/drawing/2014/main" id="{9E085CAD-00B7-6244-9CF7-98090CBCCE68}"/>
              </a:ext>
            </a:extLst>
          </p:cNvPr>
          <p:cNvSpPr>
            <a:spLocks noChangeArrowheads="1"/>
          </p:cNvSpPr>
          <p:nvPr/>
        </p:nvSpPr>
        <p:spPr bwMode="auto">
          <a:xfrm>
            <a:off x="8458200" y="1262063"/>
            <a:ext cx="1447800" cy="457200"/>
          </a:xfrm>
          <a:prstGeom prst="rect">
            <a:avLst/>
          </a:prstGeom>
          <a:solidFill>
            <a:srgbClr val="77933C"/>
          </a:solidFill>
          <a:ln w="12700">
            <a:solidFill>
              <a:schemeClr val="tx1"/>
            </a:solidFill>
            <a:miter lim="800000"/>
            <a:headEnd/>
            <a:tailEnd/>
          </a:ln>
          <a:effectLst>
            <a:outerShdw blurRad="40005" dist="22987" dir="5400000" algn="tl" rotWithShape="0">
              <a:srgbClr val="996600">
                <a:alpha val="34999"/>
              </a:srgbClr>
            </a:outerShdw>
          </a:effectLst>
        </p:spPr>
        <p:txBody>
          <a:bodyPr anchor="ctr"/>
          <a:lstStyle/>
          <a:p>
            <a:pPr algn="ctr">
              <a:defRPr/>
            </a:pPr>
            <a:endParaRPr lang="en-US">
              <a:solidFill>
                <a:schemeClr val="lt1"/>
              </a:solidFill>
            </a:endParaRPr>
          </a:p>
        </p:txBody>
      </p:sp>
      <p:sp>
        <p:nvSpPr>
          <p:cNvPr id="7" name="Content Placeholder 2">
            <a:extLst>
              <a:ext uri="{FF2B5EF4-FFF2-40B4-BE49-F238E27FC236}">
                <a16:creationId xmlns:a16="http://schemas.microsoft.com/office/drawing/2014/main" id="{77145780-17F0-AE42-87C0-42F7E5CCBCD9}"/>
              </a:ext>
            </a:extLst>
          </p:cNvPr>
          <p:cNvSpPr txBox="1">
            <a:spLocks/>
          </p:cNvSpPr>
          <p:nvPr/>
        </p:nvSpPr>
        <p:spPr bwMode="auto">
          <a:xfrm>
            <a:off x="2362200" y="1219200"/>
            <a:ext cx="7772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2000"/>
              </a:spcAft>
              <a:buNone/>
              <a:defRPr/>
            </a:pPr>
            <a:r>
              <a:rPr lang="en-US" sz="2400" b="1" spc="50">
                <a:solidFill>
                  <a:schemeClr val="accent1">
                    <a:lumMod val="50000"/>
                  </a:schemeClr>
                </a:solidFill>
                <a:cs typeface="Tahoma"/>
              </a:rPr>
              <a:t>Mix 2-3 volumes of  </a:t>
            </a:r>
            <a:r>
              <a:rPr lang="en-US" sz="2400" b="1" spc="50">
                <a:solidFill>
                  <a:schemeClr val="bg1"/>
                </a:solidFill>
                <a:cs typeface="Tahoma"/>
              </a:rPr>
              <a:t>BROWNS</a:t>
            </a:r>
            <a:r>
              <a:rPr lang="en-US" sz="2400" b="1" spc="50">
                <a:solidFill>
                  <a:schemeClr val="accent1">
                    <a:lumMod val="50000"/>
                  </a:schemeClr>
                </a:solidFill>
                <a:cs typeface="Tahoma"/>
              </a:rPr>
              <a:t>  to 1 of  </a:t>
            </a:r>
            <a:r>
              <a:rPr lang="en-US" sz="2400" b="1" spc="50">
                <a:solidFill>
                  <a:schemeClr val="bg1"/>
                </a:solidFill>
                <a:cs typeface="Tahoma"/>
              </a:rPr>
              <a:t>GREENS</a:t>
            </a:r>
          </a:p>
          <a:p>
            <a:pPr marL="0" indent="0">
              <a:lnSpc>
                <a:spcPts val="3200"/>
              </a:lnSpc>
              <a:spcAft>
                <a:spcPts val="2000"/>
              </a:spcAft>
              <a:buNone/>
              <a:defRPr/>
            </a:pPr>
            <a:r>
              <a:rPr lang="en-US" sz="2400" b="1" spc="50">
                <a:solidFill>
                  <a:schemeClr val="accent1">
                    <a:lumMod val="50000"/>
                  </a:schemeClr>
                </a:solidFill>
                <a:cs typeface="Tahoma"/>
              </a:rPr>
              <a:t>Water as you add </a:t>
            </a:r>
            <a:br>
              <a:rPr lang="en-US" sz="2400" b="1" spc="50">
                <a:solidFill>
                  <a:schemeClr val="accent1">
                    <a:lumMod val="50000"/>
                  </a:schemeClr>
                </a:solidFill>
                <a:cs typeface="Tahoma"/>
              </a:rPr>
            </a:br>
            <a:r>
              <a:rPr lang="en-US" sz="2400" b="1" spc="50">
                <a:solidFill>
                  <a:schemeClr val="accent1">
                    <a:lumMod val="50000"/>
                  </a:schemeClr>
                </a:solidFill>
                <a:cs typeface="Tahoma"/>
              </a:rPr>
              <a:t>materials</a:t>
            </a:r>
          </a:p>
          <a:p>
            <a:pPr marL="0" indent="0">
              <a:lnSpc>
                <a:spcPts val="3200"/>
              </a:lnSpc>
              <a:spcAft>
                <a:spcPts val="1200"/>
              </a:spcAft>
              <a:buNone/>
              <a:defRPr/>
            </a:pPr>
            <a:r>
              <a:rPr lang="en-US" sz="2400" b="1" spc="50">
                <a:solidFill>
                  <a:schemeClr val="accent1">
                    <a:lumMod val="50000"/>
                  </a:schemeClr>
                </a:solidFill>
                <a:cs typeface="Tahoma"/>
              </a:rPr>
              <a:t>Turn pile:</a:t>
            </a:r>
          </a:p>
          <a:p>
            <a:pPr>
              <a:lnSpc>
                <a:spcPts val="2400"/>
              </a:lnSpc>
              <a:spcAft>
                <a:spcPts val="2000"/>
              </a:spcAft>
              <a:buSzPct val="150000"/>
              <a:defRPr/>
            </a:pPr>
            <a:r>
              <a:rPr lang="en-US" sz="1800" b="1" spc="50" dirty="0">
                <a:solidFill>
                  <a:schemeClr val="accent1">
                    <a:lumMod val="50000"/>
                  </a:schemeClr>
                </a:solidFill>
                <a:cs typeface="Tahoma"/>
              </a:rPr>
              <a:t>Weekly for first 4-6 weeks</a:t>
            </a:r>
          </a:p>
          <a:p>
            <a:pPr>
              <a:lnSpc>
                <a:spcPts val="2400"/>
              </a:lnSpc>
              <a:spcAft>
                <a:spcPts val="2000"/>
              </a:spcAft>
              <a:buSzPct val="150000"/>
              <a:defRPr/>
            </a:pPr>
            <a:r>
              <a:rPr lang="en-US" sz="1800" b="1" spc="50" dirty="0">
                <a:solidFill>
                  <a:schemeClr val="accent1">
                    <a:lumMod val="50000"/>
                  </a:schemeClr>
                </a:solidFill>
                <a:cs typeface="Tahoma"/>
              </a:rPr>
              <a:t>Bi-weekly for next 4-6 weeks</a:t>
            </a:r>
          </a:p>
          <a:p>
            <a:pPr>
              <a:lnSpc>
                <a:spcPts val="2400"/>
              </a:lnSpc>
              <a:spcAft>
                <a:spcPts val="1200"/>
              </a:spcAft>
              <a:buSzPct val="150000"/>
              <a:defRPr/>
            </a:pPr>
            <a:r>
              <a:rPr lang="en-US" sz="1800" b="1" spc="50" dirty="0">
                <a:solidFill>
                  <a:schemeClr val="accent1">
                    <a:lumMod val="50000"/>
                  </a:schemeClr>
                </a:solidFill>
                <a:cs typeface="Tahoma"/>
              </a:rPr>
              <a:t>Let cure (let stand without turning)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for 4 weeks after pile begins to cool</a:t>
            </a:r>
          </a:p>
        </p:txBody>
      </p:sp>
      <p:sp>
        <p:nvSpPr>
          <p:cNvPr id="30730" name="Slide Number Placeholder 2">
            <a:extLst>
              <a:ext uri="{FF2B5EF4-FFF2-40B4-BE49-F238E27FC236}">
                <a16:creationId xmlns:a16="http://schemas.microsoft.com/office/drawing/2014/main" id="{32A6AEB1-5E31-7C40-A396-2157D672838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9359A6AD-FF8E-D945-B4F9-F4B6E82EC24B}" type="slidenum">
              <a:rPr lang="en-US" altLang="en-US" sz="1200">
                <a:solidFill>
                  <a:srgbClr val="898989"/>
                </a:solidFill>
              </a:rPr>
              <a:pPr>
                <a:spcBef>
                  <a:spcPct val="0"/>
                </a:spcBef>
                <a:buFontTx/>
                <a:buNone/>
              </a:pPr>
              <a:t>25</a:t>
            </a:fld>
            <a:endParaRPr lang="en-US" altLang="en-US" sz="1200">
              <a:solidFill>
                <a:srgbClr val="898989"/>
              </a:solidFill>
            </a:endParaRPr>
          </a:p>
        </p:txBody>
      </p:sp>
    </p:spTree>
    <p:extLst>
      <p:ext uri="{BB962C8B-B14F-4D97-AF65-F5344CB8AC3E}">
        <p14:creationId xmlns:p14="http://schemas.microsoft.com/office/powerpoint/2010/main" val="3680603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3AA212AC-696C-0042-BDDD-8F7D94512AB7}"/>
              </a:ext>
            </a:extLst>
          </p:cNvPr>
          <p:cNvSpPr txBox="1">
            <a:spLocks/>
          </p:cNvSpPr>
          <p:nvPr/>
        </p:nvSpPr>
        <p:spPr bwMode="auto">
          <a:xfrm>
            <a:off x="2438400" y="1143000"/>
            <a:ext cx="7086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2000"/>
              </a:spcAft>
              <a:buNone/>
              <a:defRPr/>
            </a:pPr>
            <a:r>
              <a:rPr lang="en-US" sz="2400" b="1" spc="50">
                <a:solidFill>
                  <a:schemeClr val="accent1">
                    <a:lumMod val="50000"/>
                  </a:schemeClr>
                </a:solidFill>
                <a:cs typeface="Tahoma"/>
              </a:rPr>
              <a:t>Pile built as materials accumulate</a:t>
            </a:r>
          </a:p>
          <a:p>
            <a:pPr marL="0" indent="0">
              <a:lnSpc>
                <a:spcPts val="3200"/>
              </a:lnSpc>
              <a:spcAft>
                <a:spcPts val="2000"/>
              </a:spcAft>
              <a:buNone/>
              <a:defRPr/>
            </a:pPr>
            <a:r>
              <a:rPr lang="en-US" sz="2400" b="1" spc="50">
                <a:solidFill>
                  <a:schemeClr val="accent1">
                    <a:lumMod val="50000"/>
                  </a:schemeClr>
                </a:solidFill>
                <a:cs typeface="Tahoma"/>
              </a:rPr>
              <a:t>Less intensive </a:t>
            </a:r>
            <a:br>
              <a:rPr lang="en-US" sz="2400" b="1" spc="50">
                <a:solidFill>
                  <a:schemeClr val="accent1">
                    <a:lumMod val="50000"/>
                  </a:schemeClr>
                </a:solidFill>
                <a:cs typeface="Tahoma"/>
              </a:rPr>
            </a:br>
            <a:r>
              <a:rPr lang="en-US" sz="2400" b="1" spc="50">
                <a:solidFill>
                  <a:schemeClr val="accent1">
                    <a:lumMod val="50000"/>
                  </a:schemeClr>
                </a:solidFill>
                <a:cs typeface="Tahoma"/>
              </a:rPr>
              <a:t>management</a:t>
            </a:r>
          </a:p>
          <a:p>
            <a:pPr marL="0" indent="0">
              <a:lnSpc>
                <a:spcPts val="3200"/>
              </a:lnSpc>
              <a:spcAft>
                <a:spcPts val="2000"/>
              </a:spcAft>
              <a:buNone/>
              <a:defRPr/>
            </a:pPr>
            <a:r>
              <a:rPr lang="en-US" sz="2400" b="1" spc="50">
                <a:solidFill>
                  <a:schemeClr val="accent1">
                    <a:lumMod val="50000"/>
                  </a:schemeClr>
                </a:solidFill>
                <a:cs typeface="Tahoma"/>
              </a:rPr>
              <a:t>6 months to 2 years</a:t>
            </a:r>
          </a:p>
          <a:p>
            <a:pPr marL="0" indent="0">
              <a:lnSpc>
                <a:spcPts val="3200"/>
              </a:lnSpc>
              <a:spcAft>
                <a:spcPts val="2000"/>
              </a:spcAft>
              <a:buNone/>
              <a:defRPr/>
            </a:pPr>
            <a:r>
              <a:rPr lang="en-US" sz="2400" b="1" spc="50">
                <a:solidFill>
                  <a:schemeClr val="accent1">
                    <a:lumMod val="50000"/>
                  </a:schemeClr>
                </a:solidFill>
                <a:cs typeface="Tahoma"/>
              </a:rPr>
              <a:t>Good method for </a:t>
            </a:r>
            <a:br>
              <a:rPr lang="en-US" sz="2400" b="1" spc="50">
                <a:solidFill>
                  <a:schemeClr val="accent1">
                    <a:lumMod val="50000"/>
                  </a:schemeClr>
                </a:solidFill>
                <a:cs typeface="Tahoma"/>
              </a:rPr>
            </a:br>
            <a:r>
              <a:rPr lang="en-US" sz="2400" b="1" spc="50">
                <a:solidFill>
                  <a:schemeClr val="accent1">
                    <a:lumMod val="50000"/>
                  </a:schemeClr>
                </a:solidFill>
                <a:cs typeface="Tahoma"/>
              </a:rPr>
              <a:t>kitchen scraps</a:t>
            </a:r>
          </a:p>
          <a:p>
            <a:pPr marL="0" indent="0">
              <a:lnSpc>
                <a:spcPts val="3200"/>
              </a:lnSpc>
              <a:spcAft>
                <a:spcPts val="1200"/>
              </a:spcAft>
              <a:buNone/>
              <a:defRPr/>
            </a:pPr>
            <a:r>
              <a:rPr lang="en-US" sz="2400" b="1" spc="50">
                <a:solidFill>
                  <a:schemeClr val="accent1">
                    <a:lumMod val="50000"/>
                  </a:schemeClr>
                </a:solidFill>
                <a:cs typeface="Tahoma"/>
              </a:rPr>
              <a:t>Keep browns handy </a:t>
            </a:r>
            <a:br>
              <a:rPr lang="en-US" sz="2400" b="1" spc="50">
                <a:solidFill>
                  <a:schemeClr val="accent1">
                    <a:lumMod val="50000"/>
                  </a:schemeClr>
                </a:solidFill>
                <a:cs typeface="Tahoma"/>
              </a:rPr>
            </a:br>
            <a:r>
              <a:rPr lang="en-US" sz="2400" b="1" spc="50">
                <a:solidFill>
                  <a:schemeClr val="accent1">
                    <a:lumMod val="50000"/>
                  </a:schemeClr>
                </a:solidFill>
                <a:cs typeface="Tahoma"/>
              </a:rPr>
              <a:t>to cover</a:t>
            </a:r>
          </a:p>
          <a:p>
            <a:pPr>
              <a:lnSpc>
                <a:spcPts val="2400"/>
              </a:lnSpc>
              <a:spcAft>
                <a:spcPts val="1200"/>
              </a:spcAft>
              <a:buSzPct val="150000"/>
              <a:defRPr/>
            </a:pPr>
            <a:r>
              <a:rPr lang="en-US" sz="1800" b="1" spc="50" dirty="0">
                <a:solidFill>
                  <a:schemeClr val="accent1">
                    <a:lumMod val="50000"/>
                  </a:schemeClr>
                </a:solidFill>
                <a:cs typeface="Tahoma"/>
              </a:rPr>
              <a:t>Leaves</a:t>
            </a:r>
          </a:p>
        </p:txBody>
      </p:sp>
      <p:sp>
        <p:nvSpPr>
          <p:cNvPr id="5" name="Rectangle 2">
            <a:extLst>
              <a:ext uri="{FF2B5EF4-FFF2-40B4-BE49-F238E27FC236}">
                <a16:creationId xmlns:a16="http://schemas.microsoft.com/office/drawing/2014/main" id="{4EADA284-3E0B-0241-A297-169F9D07AA60}"/>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u="sng">
                <a:solidFill>
                  <a:schemeClr val="accent1">
                    <a:lumMod val="75000"/>
                  </a:schemeClr>
                </a:solidFill>
                <a:effectLst>
                  <a:outerShdw blurRad="123825" dist="38100" dir="13500000" algn="br" rotWithShape="0">
                    <a:schemeClr val="bg1">
                      <a:alpha val="90000"/>
                    </a:schemeClr>
                  </a:outerShdw>
                </a:effectLst>
                <a:ea typeface="+mj-ea"/>
                <a:cs typeface="+mj-cs"/>
              </a:rPr>
              <a:t>Cool</a:t>
            </a: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 and easy composting</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sp>
        <p:nvSpPr>
          <p:cNvPr id="9" name="Content Placeholder 2">
            <a:extLst>
              <a:ext uri="{FF2B5EF4-FFF2-40B4-BE49-F238E27FC236}">
                <a16:creationId xmlns:a16="http://schemas.microsoft.com/office/drawing/2014/main" id="{812CAA3C-CE29-7D4E-909A-0360BAE4AE83}"/>
              </a:ext>
            </a:extLst>
          </p:cNvPr>
          <p:cNvSpPr txBox="1">
            <a:spLocks/>
          </p:cNvSpPr>
          <p:nvPr/>
        </p:nvSpPr>
        <p:spPr bwMode="auto">
          <a:xfrm>
            <a:off x="4114800" y="5907088"/>
            <a:ext cx="1981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ts val="2400"/>
              </a:lnSpc>
              <a:spcAft>
                <a:spcPts val="1200"/>
              </a:spcAft>
              <a:buSzPct val="150000"/>
              <a:defRPr/>
            </a:pPr>
            <a:r>
              <a:rPr lang="en-US" sz="1800" b="1" spc="50" dirty="0">
                <a:solidFill>
                  <a:schemeClr val="accent1">
                    <a:lumMod val="50000"/>
                  </a:schemeClr>
                </a:solidFill>
                <a:cs typeface="Tahoma"/>
              </a:rPr>
              <a:t>Straw</a:t>
            </a:r>
          </a:p>
        </p:txBody>
      </p:sp>
      <p:pic>
        <p:nvPicPr>
          <p:cNvPr id="31749" name="Picture 1" descr="Adj-CompostScreen.jpg">
            <a:extLst>
              <a:ext uri="{FF2B5EF4-FFF2-40B4-BE49-F238E27FC236}">
                <a16:creationId xmlns:a16="http://schemas.microsoft.com/office/drawing/2014/main" id="{3B4B2A49-E24C-474A-9D14-AA8A2102F4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1" y="1981200"/>
            <a:ext cx="3128963" cy="41910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1750" name="Slide Number Placeholder 2">
            <a:extLst>
              <a:ext uri="{FF2B5EF4-FFF2-40B4-BE49-F238E27FC236}">
                <a16:creationId xmlns:a16="http://schemas.microsoft.com/office/drawing/2014/main" id="{B57129CD-A35A-B84F-B9A7-321A70655AC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EEFDE2CE-F0CB-8B40-96C0-6856FD461681}" type="slidenum">
              <a:rPr lang="en-US" altLang="en-US" sz="1200">
                <a:solidFill>
                  <a:srgbClr val="898989"/>
                </a:solidFill>
              </a:rPr>
              <a:pPr>
                <a:spcBef>
                  <a:spcPct val="0"/>
                </a:spcBef>
                <a:buFontTx/>
                <a:buNone/>
              </a:pPr>
              <a:t>26</a:t>
            </a:fld>
            <a:endParaRPr lang="en-US" altLang="en-US" sz="1200">
              <a:solidFill>
                <a:srgbClr val="898989"/>
              </a:solidFill>
            </a:endParaRPr>
          </a:p>
        </p:txBody>
      </p:sp>
    </p:spTree>
    <p:extLst>
      <p:ext uri="{BB962C8B-B14F-4D97-AF65-F5344CB8AC3E}">
        <p14:creationId xmlns:p14="http://schemas.microsoft.com/office/powerpoint/2010/main" val="2847609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607BDC2-9B03-4142-A4ED-F47C61FAA256}"/>
              </a:ext>
            </a:extLst>
          </p:cNvPr>
          <p:cNvSpPr txBox="1">
            <a:spLocks/>
          </p:cNvSpPr>
          <p:nvPr/>
        </p:nvSpPr>
        <p:spPr bwMode="auto">
          <a:xfrm>
            <a:off x="2438400" y="1143000"/>
            <a:ext cx="7086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2000"/>
              </a:spcAft>
              <a:buNone/>
              <a:defRPr/>
            </a:pPr>
            <a:r>
              <a:rPr lang="en-US" sz="2400" b="1" spc="50">
                <a:solidFill>
                  <a:schemeClr val="accent1">
                    <a:lumMod val="50000"/>
                  </a:schemeClr>
                </a:solidFill>
                <a:cs typeface="Tahoma"/>
              </a:rPr>
              <a:t>Mix materials from outside to middle</a:t>
            </a:r>
          </a:p>
          <a:p>
            <a:pPr marL="0" indent="0">
              <a:lnSpc>
                <a:spcPts val="3200"/>
              </a:lnSpc>
              <a:spcAft>
                <a:spcPts val="2000"/>
              </a:spcAft>
              <a:buNone/>
              <a:defRPr/>
            </a:pPr>
            <a:r>
              <a:rPr lang="en-US" sz="2400" b="1" spc="50">
                <a:solidFill>
                  <a:schemeClr val="accent1">
                    <a:lumMod val="50000"/>
                  </a:schemeClr>
                </a:solidFill>
                <a:cs typeface="Tahoma"/>
              </a:rPr>
              <a:t>Open pore space</a:t>
            </a:r>
          </a:p>
          <a:p>
            <a:pPr marL="0" indent="0">
              <a:lnSpc>
                <a:spcPts val="3200"/>
              </a:lnSpc>
              <a:spcAft>
                <a:spcPts val="2000"/>
              </a:spcAft>
              <a:buNone/>
              <a:defRPr/>
            </a:pPr>
            <a:r>
              <a:rPr lang="en-US" sz="2400" b="1" spc="50">
                <a:solidFill>
                  <a:schemeClr val="accent1">
                    <a:lumMod val="50000"/>
                  </a:schemeClr>
                </a:solidFill>
                <a:cs typeface="Tahoma"/>
              </a:rPr>
              <a:t>Use garden fork </a:t>
            </a:r>
            <a:br>
              <a:rPr lang="en-US" sz="2400" b="1" spc="50">
                <a:solidFill>
                  <a:schemeClr val="accent1">
                    <a:lumMod val="50000"/>
                  </a:schemeClr>
                </a:solidFill>
                <a:cs typeface="Tahoma"/>
              </a:rPr>
            </a:br>
            <a:r>
              <a:rPr lang="en-US" sz="2400" b="1" spc="50">
                <a:solidFill>
                  <a:schemeClr val="accent1">
                    <a:lumMod val="50000"/>
                  </a:schemeClr>
                </a:solidFill>
                <a:cs typeface="Tahoma"/>
              </a:rPr>
              <a:t>or shovel</a:t>
            </a:r>
          </a:p>
          <a:p>
            <a:pPr marL="0" indent="0">
              <a:lnSpc>
                <a:spcPts val="3200"/>
              </a:lnSpc>
              <a:spcAft>
                <a:spcPts val="2000"/>
              </a:spcAft>
              <a:buNone/>
              <a:defRPr/>
            </a:pPr>
            <a:r>
              <a:rPr lang="en-US" sz="2400" b="1" spc="50">
                <a:solidFill>
                  <a:schemeClr val="accent1">
                    <a:lumMod val="50000"/>
                  </a:schemeClr>
                </a:solidFill>
                <a:cs typeface="Tahoma"/>
              </a:rPr>
              <a:t>Add water if needed</a:t>
            </a:r>
          </a:p>
          <a:p>
            <a:pPr marL="0" indent="0">
              <a:lnSpc>
                <a:spcPts val="3200"/>
              </a:lnSpc>
              <a:spcAft>
                <a:spcPts val="2000"/>
              </a:spcAft>
              <a:buNone/>
              <a:defRPr/>
            </a:pPr>
            <a:r>
              <a:rPr lang="en-US" sz="2400" b="1" spc="50">
                <a:solidFill>
                  <a:schemeClr val="accent1">
                    <a:lumMod val="50000"/>
                  </a:schemeClr>
                </a:solidFill>
                <a:cs typeface="Tahoma"/>
              </a:rPr>
              <a:t>Commercial</a:t>
            </a:r>
            <a:br>
              <a:rPr lang="en-US" sz="2400" b="1" spc="50">
                <a:solidFill>
                  <a:schemeClr val="accent1">
                    <a:lumMod val="50000"/>
                  </a:schemeClr>
                </a:solidFill>
                <a:cs typeface="Tahoma"/>
              </a:rPr>
            </a:br>
            <a:r>
              <a:rPr lang="en-US" sz="2400" b="1" spc="50">
                <a:solidFill>
                  <a:schemeClr val="accent1">
                    <a:lumMod val="50000"/>
                  </a:schemeClr>
                </a:solidFill>
                <a:cs typeface="Tahoma"/>
              </a:rPr>
              <a:t>turning (mixing) </a:t>
            </a:r>
            <a:br>
              <a:rPr lang="en-US" sz="2400" b="1" spc="50">
                <a:solidFill>
                  <a:schemeClr val="accent1">
                    <a:lumMod val="50000"/>
                  </a:schemeClr>
                </a:solidFill>
                <a:cs typeface="Tahoma"/>
              </a:rPr>
            </a:br>
            <a:r>
              <a:rPr lang="en-US" sz="2400" b="1" spc="50">
                <a:solidFill>
                  <a:schemeClr val="accent1">
                    <a:lumMod val="50000"/>
                  </a:schemeClr>
                </a:solidFill>
                <a:cs typeface="Tahoma"/>
              </a:rPr>
              <a:t>tools for compost </a:t>
            </a:r>
            <a:br>
              <a:rPr lang="en-US" sz="2400" b="1" spc="50">
                <a:solidFill>
                  <a:schemeClr val="accent1">
                    <a:lumMod val="50000"/>
                  </a:schemeClr>
                </a:solidFill>
                <a:cs typeface="Tahoma"/>
              </a:rPr>
            </a:br>
            <a:r>
              <a:rPr lang="en-US" sz="2400" b="1" spc="50">
                <a:solidFill>
                  <a:schemeClr val="accent1">
                    <a:lumMod val="50000"/>
                  </a:schemeClr>
                </a:solidFill>
                <a:cs typeface="Tahoma"/>
              </a:rPr>
              <a:t>are available</a:t>
            </a:r>
          </a:p>
        </p:txBody>
      </p:sp>
      <p:sp>
        <p:nvSpPr>
          <p:cNvPr id="5" name="Rectangle 2">
            <a:extLst>
              <a:ext uri="{FF2B5EF4-FFF2-40B4-BE49-F238E27FC236}">
                <a16:creationId xmlns:a16="http://schemas.microsoft.com/office/drawing/2014/main" id="{30DEB613-EDDB-7E47-B379-07C27CD6BE42}"/>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Pile turning tips</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pic>
        <p:nvPicPr>
          <p:cNvPr id="32772" name="Picture 2">
            <a:extLst>
              <a:ext uri="{FF2B5EF4-FFF2-40B4-BE49-F238E27FC236}">
                <a16:creationId xmlns:a16="http://schemas.microsoft.com/office/drawing/2014/main" id="{EBEC7126-5AD5-A540-876A-0EDD487E62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2057400"/>
            <a:ext cx="3100388" cy="403225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2773" name="Slide Number Placeholder 2">
            <a:extLst>
              <a:ext uri="{FF2B5EF4-FFF2-40B4-BE49-F238E27FC236}">
                <a16:creationId xmlns:a16="http://schemas.microsoft.com/office/drawing/2014/main" id="{8748FF72-0482-9044-9DC2-08D3B32A19B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15BB7C70-1CED-464E-8C35-F0A73D9D9C82}" type="slidenum">
              <a:rPr lang="en-US" altLang="en-US" sz="1200">
                <a:solidFill>
                  <a:srgbClr val="898989"/>
                </a:solidFill>
              </a:rPr>
              <a:pPr>
                <a:spcBef>
                  <a:spcPct val="0"/>
                </a:spcBef>
                <a:buFontTx/>
                <a:buNone/>
              </a:pPr>
              <a:t>27</a:t>
            </a:fld>
            <a:endParaRPr lang="en-US" altLang="en-US" sz="1200">
              <a:solidFill>
                <a:srgbClr val="898989"/>
              </a:solidFill>
            </a:endParaRPr>
          </a:p>
        </p:txBody>
      </p:sp>
    </p:spTree>
    <p:extLst>
      <p:ext uri="{BB962C8B-B14F-4D97-AF65-F5344CB8AC3E}">
        <p14:creationId xmlns:p14="http://schemas.microsoft.com/office/powerpoint/2010/main" val="3773890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0651F01F-6518-B94B-B288-141DFE5BBD8C}"/>
              </a:ext>
            </a:extLst>
          </p:cNvPr>
          <p:cNvSpPr txBox="1">
            <a:spLocks/>
          </p:cNvSpPr>
          <p:nvPr/>
        </p:nvSpPr>
        <p:spPr bwMode="auto">
          <a:xfrm>
            <a:off x="2286000" y="1143000"/>
            <a:ext cx="77724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1600"/>
              </a:spcAft>
              <a:buNone/>
              <a:defRPr/>
            </a:pPr>
            <a:r>
              <a:rPr lang="en-US" sz="2400" b="1" spc="50">
                <a:solidFill>
                  <a:schemeClr val="accent1">
                    <a:lumMod val="50000"/>
                  </a:schemeClr>
                </a:solidFill>
                <a:cs typeface="Tahoma"/>
              </a:rPr>
              <a:t>Composting does not require a bin, but be sure to select a method that will work for you</a:t>
            </a:r>
          </a:p>
          <a:p>
            <a:pPr>
              <a:lnSpc>
                <a:spcPts val="2400"/>
              </a:lnSpc>
              <a:spcAft>
                <a:spcPts val="1600"/>
              </a:spcAft>
              <a:buSzPct val="150000"/>
              <a:defRPr/>
            </a:pPr>
            <a:r>
              <a:rPr lang="en-US" sz="1800" b="1" spc="50" dirty="0">
                <a:solidFill>
                  <a:schemeClr val="accent1">
                    <a:lumMod val="50000"/>
                  </a:schemeClr>
                </a:solidFill>
                <a:cs typeface="Tahoma"/>
              </a:rPr>
              <a:t>Compost heap, pile, trench and sheet may have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aesthetic concerns</a:t>
            </a:r>
          </a:p>
          <a:p>
            <a:pPr>
              <a:lnSpc>
                <a:spcPts val="2400"/>
              </a:lnSpc>
              <a:spcAft>
                <a:spcPts val="1200"/>
              </a:spcAft>
              <a:buSzPct val="150000"/>
              <a:defRPr/>
            </a:pPr>
            <a:r>
              <a:rPr lang="en-US" sz="1800" b="1" spc="50" dirty="0">
                <a:solidFill>
                  <a:schemeClr val="accent1">
                    <a:lumMod val="50000"/>
                  </a:schemeClr>
                </a:solidFill>
                <a:cs typeface="Tahoma"/>
              </a:rPr>
              <a:t>Bins can be home-built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or manufactured</a:t>
            </a:r>
          </a:p>
        </p:txBody>
      </p:sp>
      <p:sp>
        <p:nvSpPr>
          <p:cNvPr id="5" name="Rectangle 2">
            <a:extLst>
              <a:ext uri="{FF2B5EF4-FFF2-40B4-BE49-F238E27FC236}">
                <a16:creationId xmlns:a16="http://schemas.microsoft.com/office/drawing/2014/main" id="{9EED61BC-01CA-564F-8A68-1D4EECE0D746}"/>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To bin or not to bin </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pic>
        <p:nvPicPr>
          <p:cNvPr id="33796" name="Picture 2" descr="bin1.jpg">
            <a:extLst>
              <a:ext uri="{FF2B5EF4-FFF2-40B4-BE49-F238E27FC236}">
                <a16:creationId xmlns:a16="http://schemas.microsoft.com/office/drawing/2014/main" id="{6FA6800D-E00F-B949-AC21-12A6388A635D}"/>
              </a:ext>
            </a:extLst>
          </p:cNvPr>
          <p:cNvPicPr>
            <a:picLocks noChangeAspect="1"/>
          </p:cNvPicPr>
          <p:nvPr/>
        </p:nvPicPr>
        <p:blipFill>
          <a:blip r:embed="rId3">
            <a:extLst>
              <a:ext uri="{28A0092B-C50C-407E-A947-70E740481C1C}">
                <a14:useLocalDpi xmlns:a14="http://schemas.microsoft.com/office/drawing/2010/main" val="0"/>
              </a:ext>
            </a:extLst>
          </a:blip>
          <a:srcRect t="5907"/>
          <a:stretch>
            <a:fillRect/>
          </a:stretch>
        </p:blipFill>
        <p:spPr bwMode="auto">
          <a:xfrm>
            <a:off x="2743200" y="4233864"/>
            <a:ext cx="2819400" cy="2014537"/>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3797" name="Picture 3">
            <a:extLst>
              <a:ext uri="{FF2B5EF4-FFF2-40B4-BE49-F238E27FC236}">
                <a16:creationId xmlns:a16="http://schemas.microsoft.com/office/drawing/2014/main" id="{330DA90E-A084-B845-BC4B-CF494D655E36}"/>
              </a:ext>
            </a:extLst>
          </p:cNvPr>
          <p:cNvPicPr>
            <a:picLocks noChangeAspect="1"/>
          </p:cNvPicPr>
          <p:nvPr/>
        </p:nvPicPr>
        <p:blipFill>
          <a:blip r:embed="rId4">
            <a:extLst>
              <a:ext uri="{28A0092B-C50C-407E-A947-70E740481C1C}">
                <a14:useLocalDpi xmlns:a14="http://schemas.microsoft.com/office/drawing/2010/main" val="0"/>
              </a:ext>
            </a:extLst>
          </a:blip>
          <a:srcRect t="7672"/>
          <a:stretch>
            <a:fillRect/>
          </a:stretch>
        </p:blipFill>
        <p:spPr bwMode="auto">
          <a:xfrm>
            <a:off x="6270625" y="3294064"/>
            <a:ext cx="3460750" cy="2954337"/>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3798" name="Slide Number Placeholder 2">
            <a:extLst>
              <a:ext uri="{FF2B5EF4-FFF2-40B4-BE49-F238E27FC236}">
                <a16:creationId xmlns:a16="http://schemas.microsoft.com/office/drawing/2014/main" id="{A4BB4E2D-6343-AD46-815C-3E0A06074A3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35EE6926-5FDF-B54E-A5D1-E3D9389A325E}" type="slidenum">
              <a:rPr lang="en-US" altLang="en-US" sz="1200">
                <a:solidFill>
                  <a:srgbClr val="898989"/>
                </a:solidFill>
              </a:rPr>
              <a:pPr>
                <a:spcBef>
                  <a:spcPct val="0"/>
                </a:spcBef>
                <a:buFontTx/>
                <a:buNone/>
              </a:pPr>
              <a:t>28</a:t>
            </a:fld>
            <a:endParaRPr lang="en-US" altLang="en-US" sz="1200">
              <a:solidFill>
                <a:srgbClr val="898989"/>
              </a:solidFill>
            </a:endParaRPr>
          </a:p>
        </p:txBody>
      </p:sp>
    </p:spTree>
    <p:extLst>
      <p:ext uri="{BB962C8B-B14F-4D97-AF65-F5344CB8AC3E}">
        <p14:creationId xmlns:p14="http://schemas.microsoft.com/office/powerpoint/2010/main" val="3253895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177A7448-C21E-A843-AA5C-97B5C2F4A963}"/>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Examples of home-built bins</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pic>
        <p:nvPicPr>
          <p:cNvPr id="34819" name="Picture 5" descr="Example-ConcreteThreeBay.jpg">
            <a:extLst>
              <a:ext uri="{FF2B5EF4-FFF2-40B4-BE49-F238E27FC236}">
                <a16:creationId xmlns:a16="http://schemas.microsoft.com/office/drawing/2014/main" id="{D2A5A628-F53C-CB47-A9EF-2391050E52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225550"/>
            <a:ext cx="4572000" cy="182245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4820" name="Picture 7" descr="Example-photo_teynor.jpg">
            <a:extLst>
              <a:ext uri="{FF2B5EF4-FFF2-40B4-BE49-F238E27FC236}">
                <a16:creationId xmlns:a16="http://schemas.microsoft.com/office/drawing/2014/main" id="{A51A1B8F-B1ED-AD42-9147-23B6C30D63C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581401"/>
            <a:ext cx="4572000" cy="2627313"/>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4821" name="Picture 8" descr="Example-WireMesh-JoeVRpsd.jpg">
            <a:extLst>
              <a:ext uri="{FF2B5EF4-FFF2-40B4-BE49-F238E27FC236}">
                <a16:creationId xmlns:a16="http://schemas.microsoft.com/office/drawing/2014/main" id="{F8E959A1-61A5-7D48-8B7B-F7597593DEFF}"/>
              </a:ext>
            </a:extLst>
          </p:cNvPr>
          <p:cNvPicPr>
            <a:picLocks noChangeAspect="1"/>
          </p:cNvPicPr>
          <p:nvPr/>
        </p:nvPicPr>
        <p:blipFill>
          <a:blip r:embed="rId5">
            <a:extLst>
              <a:ext uri="{28A0092B-C50C-407E-A947-70E740481C1C}">
                <a14:useLocalDpi xmlns:a14="http://schemas.microsoft.com/office/drawing/2010/main" val="0"/>
              </a:ext>
            </a:extLst>
          </a:blip>
          <a:srcRect l="4475" r="7208"/>
          <a:stretch>
            <a:fillRect/>
          </a:stretch>
        </p:blipFill>
        <p:spPr bwMode="auto">
          <a:xfrm>
            <a:off x="8059738" y="3581400"/>
            <a:ext cx="2074862" cy="2662238"/>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4822" name="Picture 9" descr="Example-woodwire.jpg">
            <a:extLst>
              <a:ext uri="{FF2B5EF4-FFF2-40B4-BE49-F238E27FC236}">
                <a16:creationId xmlns:a16="http://schemas.microsoft.com/office/drawing/2014/main" id="{8223D570-7D22-3D47-8D5B-B117B28BD69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1219200"/>
            <a:ext cx="3048000" cy="182245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4823" name="Picture 10" descr="Example-palettX.jpg">
            <a:extLst>
              <a:ext uri="{FF2B5EF4-FFF2-40B4-BE49-F238E27FC236}">
                <a16:creationId xmlns:a16="http://schemas.microsoft.com/office/drawing/2014/main" id="{0FF4E852-0C0C-2F47-845B-3C73AB664FE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77000" y="4129088"/>
            <a:ext cx="1676400" cy="1509712"/>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EF5CA74-5654-FD45-A91A-5AB6DFCB2EA5}"/>
              </a:ext>
            </a:extLst>
          </p:cNvPr>
          <p:cNvSpPr txBox="1"/>
          <p:nvPr/>
        </p:nvSpPr>
        <p:spPr>
          <a:xfrm>
            <a:off x="7010400" y="3048000"/>
            <a:ext cx="1828800" cy="400110"/>
          </a:xfrm>
          <a:prstGeom prst="rect">
            <a:avLst/>
          </a:prstGeom>
          <a:noFill/>
        </p:spPr>
        <p:txBody>
          <a:bodyPr>
            <a:spAutoFit/>
          </a:bodyPr>
          <a:lstStyle/>
          <a:p>
            <a:pPr algn="ctr">
              <a:defRPr/>
            </a:pPr>
            <a:r>
              <a:rPr lang="en-US" sz="1000" b="1" spc="50" dirty="0">
                <a:latin typeface="Tahoma" charset="0"/>
                <a:ea typeface="ＭＳ Ｐゴシック" charset="0"/>
                <a:cs typeface="Tahoma"/>
              </a:rPr>
              <a:t>Concrete Block Three-Bay</a:t>
            </a:r>
          </a:p>
        </p:txBody>
      </p:sp>
      <p:sp>
        <p:nvSpPr>
          <p:cNvPr id="13" name="TextBox 12">
            <a:extLst>
              <a:ext uri="{FF2B5EF4-FFF2-40B4-BE49-F238E27FC236}">
                <a16:creationId xmlns:a16="http://schemas.microsoft.com/office/drawing/2014/main" id="{8D1E445E-0FC2-3B49-82BE-FB4FF1605C43}"/>
              </a:ext>
            </a:extLst>
          </p:cNvPr>
          <p:cNvSpPr txBox="1"/>
          <p:nvPr/>
        </p:nvSpPr>
        <p:spPr>
          <a:xfrm>
            <a:off x="2819400" y="3048001"/>
            <a:ext cx="1295400" cy="246063"/>
          </a:xfrm>
          <a:prstGeom prst="rect">
            <a:avLst/>
          </a:prstGeom>
          <a:noFill/>
        </p:spPr>
        <p:txBody>
          <a:bodyPr>
            <a:spAutoFit/>
          </a:bodyPr>
          <a:lstStyle/>
          <a:p>
            <a:pPr algn="ctr">
              <a:defRPr/>
            </a:pPr>
            <a:r>
              <a:rPr lang="en-US" sz="1000" b="1" spc="50" dirty="0">
                <a:latin typeface="Tahoma" charset="0"/>
                <a:ea typeface="ＭＳ Ｐゴシック" charset="0"/>
                <a:cs typeface="Tahoma"/>
              </a:rPr>
              <a:t>Wood/Wire</a:t>
            </a:r>
          </a:p>
        </p:txBody>
      </p:sp>
      <p:sp>
        <p:nvSpPr>
          <p:cNvPr id="14" name="TextBox 13">
            <a:extLst>
              <a:ext uri="{FF2B5EF4-FFF2-40B4-BE49-F238E27FC236}">
                <a16:creationId xmlns:a16="http://schemas.microsoft.com/office/drawing/2014/main" id="{42C645C2-AF15-064C-AD61-8F62EBAB324B}"/>
              </a:ext>
            </a:extLst>
          </p:cNvPr>
          <p:cNvSpPr txBox="1"/>
          <p:nvPr/>
        </p:nvSpPr>
        <p:spPr>
          <a:xfrm>
            <a:off x="6705600" y="5638801"/>
            <a:ext cx="1295400" cy="246063"/>
          </a:xfrm>
          <a:prstGeom prst="rect">
            <a:avLst/>
          </a:prstGeom>
          <a:noFill/>
        </p:spPr>
        <p:txBody>
          <a:bodyPr>
            <a:spAutoFit/>
          </a:bodyPr>
          <a:lstStyle/>
          <a:p>
            <a:pPr algn="ctr">
              <a:defRPr/>
            </a:pPr>
            <a:r>
              <a:rPr lang="en-US" sz="1000" b="1" spc="50" dirty="0">
                <a:latin typeface="Tahoma" charset="0"/>
                <a:ea typeface="ＭＳ Ｐゴシック" charset="0"/>
                <a:cs typeface="Tahoma"/>
              </a:rPr>
              <a:t>Wood Pallets</a:t>
            </a:r>
          </a:p>
        </p:txBody>
      </p:sp>
      <p:sp>
        <p:nvSpPr>
          <p:cNvPr id="15" name="TextBox 14">
            <a:extLst>
              <a:ext uri="{FF2B5EF4-FFF2-40B4-BE49-F238E27FC236}">
                <a16:creationId xmlns:a16="http://schemas.microsoft.com/office/drawing/2014/main" id="{04656D47-27F1-7C49-A75B-48C0D19614D7}"/>
              </a:ext>
            </a:extLst>
          </p:cNvPr>
          <p:cNvSpPr txBox="1"/>
          <p:nvPr/>
        </p:nvSpPr>
        <p:spPr>
          <a:xfrm>
            <a:off x="8229600" y="6248401"/>
            <a:ext cx="1752600" cy="246063"/>
          </a:xfrm>
          <a:prstGeom prst="rect">
            <a:avLst/>
          </a:prstGeom>
          <a:noFill/>
        </p:spPr>
        <p:txBody>
          <a:bodyPr>
            <a:spAutoFit/>
          </a:bodyPr>
          <a:lstStyle/>
          <a:p>
            <a:pPr algn="ctr">
              <a:defRPr/>
            </a:pPr>
            <a:r>
              <a:rPr lang="en-US" sz="1000" b="1" spc="50" dirty="0">
                <a:latin typeface="Tahoma" charset="0"/>
                <a:ea typeface="ＭＳ Ｐゴシック" charset="0"/>
                <a:cs typeface="Tahoma"/>
              </a:rPr>
              <a:t>Wire Mesh</a:t>
            </a:r>
          </a:p>
        </p:txBody>
      </p:sp>
      <p:sp>
        <p:nvSpPr>
          <p:cNvPr id="16" name="TextBox 15">
            <a:extLst>
              <a:ext uri="{FF2B5EF4-FFF2-40B4-BE49-F238E27FC236}">
                <a16:creationId xmlns:a16="http://schemas.microsoft.com/office/drawing/2014/main" id="{40A02CF6-E134-1E43-A208-B39193909AC0}"/>
              </a:ext>
            </a:extLst>
          </p:cNvPr>
          <p:cNvSpPr txBox="1"/>
          <p:nvPr/>
        </p:nvSpPr>
        <p:spPr>
          <a:xfrm>
            <a:off x="3733800" y="6248401"/>
            <a:ext cx="1295400" cy="246063"/>
          </a:xfrm>
          <a:prstGeom prst="rect">
            <a:avLst/>
          </a:prstGeom>
          <a:noFill/>
        </p:spPr>
        <p:txBody>
          <a:bodyPr>
            <a:spAutoFit/>
          </a:bodyPr>
          <a:lstStyle/>
          <a:p>
            <a:pPr algn="ctr">
              <a:defRPr/>
            </a:pPr>
            <a:r>
              <a:rPr lang="en-US" sz="1000" b="1" spc="50" dirty="0">
                <a:latin typeface="Tahoma" charset="0"/>
                <a:ea typeface="ＭＳ Ｐゴシック" charset="0"/>
                <a:cs typeface="Tahoma"/>
              </a:rPr>
              <a:t>All-Wood</a:t>
            </a:r>
          </a:p>
        </p:txBody>
      </p:sp>
      <p:sp>
        <p:nvSpPr>
          <p:cNvPr id="34829" name="Slide Number Placeholder 3">
            <a:extLst>
              <a:ext uri="{FF2B5EF4-FFF2-40B4-BE49-F238E27FC236}">
                <a16:creationId xmlns:a16="http://schemas.microsoft.com/office/drawing/2014/main" id="{7F814666-37D7-C04B-832F-DE235F50D25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6B9F5F3B-497D-2846-9F3B-DBA1E8DE47F1}" type="slidenum">
              <a:rPr lang="en-US" altLang="en-US" sz="1200">
                <a:solidFill>
                  <a:srgbClr val="898989"/>
                </a:solidFill>
              </a:rPr>
              <a:pPr>
                <a:spcBef>
                  <a:spcPct val="0"/>
                </a:spcBef>
                <a:buFontTx/>
                <a:buNone/>
              </a:pPr>
              <a:t>29</a:t>
            </a:fld>
            <a:endParaRPr lang="en-US" altLang="en-US" sz="1200">
              <a:solidFill>
                <a:srgbClr val="898989"/>
              </a:solidFill>
            </a:endParaRPr>
          </a:p>
        </p:txBody>
      </p:sp>
    </p:spTree>
    <p:extLst>
      <p:ext uri="{BB962C8B-B14F-4D97-AF65-F5344CB8AC3E}">
        <p14:creationId xmlns:p14="http://schemas.microsoft.com/office/powerpoint/2010/main" val="1261202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DCF9C5AF-A8CF-7B45-9FD9-83443166214D}"/>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Examples of commercial bins</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pic>
        <p:nvPicPr>
          <p:cNvPr id="35843" name="Picture 9" descr="CommExample--Tumbler-JoeVR.jpg">
            <a:extLst>
              <a:ext uri="{FF2B5EF4-FFF2-40B4-BE49-F238E27FC236}">
                <a16:creationId xmlns:a16="http://schemas.microsoft.com/office/drawing/2014/main" id="{73FD50DF-BFAB-6948-8D4A-DB67553976FB}"/>
              </a:ext>
            </a:extLst>
          </p:cNvPr>
          <p:cNvPicPr>
            <a:picLocks noChangeAspect="1"/>
          </p:cNvPicPr>
          <p:nvPr/>
        </p:nvPicPr>
        <p:blipFill>
          <a:blip r:embed="rId3">
            <a:extLst>
              <a:ext uri="{28A0092B-C50C-407E-A947-70E740481C1C}">
                <a14:useLocalDpi xmlns:a14="http://schemas.microsoft.com/office/drawing/2010/main" val="0"/>
              </a:ext>
            </a:extLst>
          </a:blip>
          <a:srcRect r="5148"/>
          <a:stretch>
            <a:fillRect/>
          </a:stretch>
        </p:blipFill>
        <p:spPr bwMode="auto">
          <a:xfrm>
            <a:off x="7239001" y="2881313"/>
            <a:ext cx="2963863" cy="31877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5844" name="Picture 8" descr="CommExample--BigOrb-JoeVR.jpg">
            <a:extLst>
              <a:ext uri="{FF2B5EF4-FFF2-40B4-BE49-F238E27FC236}">
                <a16:creationId xmlns:a16="http://schemas.microsoft.com/office/drawing/2014/main" id="{1A30222F-38A9-7144-85CF-9AD66EE211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2819401"/>
            <a:ext cx="2971800" cy="3216275"/>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5845" name="Picture 10" descr="CommExample-HomeComposter2.jpg">
            <a:extLst>
              <a:ext uri="{FF2B5EF4-FFF2-40B4-BE49-F238E27FC236}">
                <a16:creationId xmlns:a16="http://schemas.microsoft.com/office/drawing/2014/main" id="{4EB4465F-AF09-C043-BD23-6F9E349226A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53001" y="1354138"/>
            <a:ext cx="2608263" cy="35814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446F2E9-26A0-3D4F-A0C7-5B74DA8DFB84}"/>
              </a:ext>
            </a:extLst>
          </p:cNvPr>
          <p:cNvSpPr txBox="1"/>
          <p:nvPr/>
        </p:nvSpPr>
        <p:spPr>
          <a:xfrm>
            <a:off x="2895600" y="6096001"/>
            <a:ext cx="1295400" cy="246063"/>
          </a:xfrm>
          <a:prstGeom prst="rect">
            <a:avLst/>
          </a:prstGeom>
          <a:noFill/>
        </p:spPr>
        <p:txBody>
          <a:bodyPr>
            <a:spAutoFit/>
          </a:bodyPr>
          <a:lstStyle/>
          <a:p>
            <a:pPr algn="ctr">
              <a:defRPr/>
            </a:pPr>
            <a:r>
              <a:rPr lang="en-US" sz="1000" b="1" spc="50" dirty="0">
                <a:latin typeface="Tahoma" charset="0"/>
                <a:ea typeface="ＭＳ Ｐゴシック" charset="0"/>
                <a:cs typeface="Tahoma"/>
              </a:rPr>
              <a:t>Orb</a:t>
            </a:r>
          </a:p>
        </p:txBody>
      </p:sp>
      <p:sp>
        <p:nvSpPr>
          <p:cNvPr id="13" name="TextBox 12">
            <a:extLst>
              <a:ext uri="{FF2B5EF4-FFF2-40B4-BE49-F238E27FC236}">
                <a16:creationId xmlns:a16="http://schemas.microsoft.com/office/drawing/2014/main" id="{53359871-2D3F-4F4F-B8B9-E74922344B3E}"/>
              </a:ext>
            </a:extLst>
          </p:cNvPr>
          <p:cNvSpPr txBox="1"/>
          <p:nvPr/>
        </p:nvSpPr>
        <p:spPr>
          <a:xfrm>
            <a:off x="5562600" y="5011738"/>
            <a:ext cx="1295400" cy="400110"/>
          </a:xfrm>
          <a:prstGeom prst="rect">
            <a:avLst/>
          </a:prstGeom>
          <a:noFill/>
        </p:spPr>
        <p:txBody>
          <a:bodyPr>
            <a:spAutoFit/>
          </a:bodyPr>
          <a:lstStyle/>
          <a:p>
            <a:pPr algn="ctr">
              <a:defRPr/>
            </a:pPr>
            <a:r>
              <a:rPr lang="en-US" sz="1000" b="1" spc="50" dirty="0">
                <a:latin typeface="Tahoma" charset="0"/>
                <a:ea typeface="ＭＳ Ｐゴシック" charset="0"/>
                <a:cs typeface="Tahoma"/>
              </a:rPr>
              <a:t>Home Composter</a:t>
            </a:r>
          </a:p>
        </p:txBody>
      </p:sp>
      <p:sp>
        <p:nvSpPr>
          <p:cNvPr id="14" name="TextBox 13">
            <a:extLst>
              <a:ext uri="{FF2B5EF4-FFF2-40B4-BE49-F238E27FC236}">
                <a16:creationId xmlns:a16="http://schemas.microsoft.com/office/drawing/2014/main" id="{76AF4BD7-F2B5-4741-AB8D-30C201029F9D}"/>
              </a:ext>
            </a:extLst>
          </p:cNvPr>
          <p:cNvSpPr txBox="1"/>
          <p:nvPr/>
        </p:nvSpPr>
        <p:spPr>
          <a:xfrm>
            <a:off x="8077200" y="6096001"/>
            <a:ext cx="1295400" cy="246063"/>
          </a:xfrm>
          <a:prstGeom prst="rect">
            <a:avLst/>
          </a:prstGeom>
          <a:noFill/>
        </p:spPr>
        <p:txBody>
          <a:bodyPr>
            <a:spAutoFit/>
          </a:bodyPr>
          <a:lstStyle/>
          <a:p>
            <a:pPr algn="ctr">
              <a:defRPr/>
            </a:pPr>
            <a:r>
              <a:rPr lang="en-US" sz="1000" b="1" spc="50" dirty="0">
                <a:latin typeface="Tahoma" charset="0"/>
                <a:ea typeface="ＭＳ Ｐゴシック" charset="0"/>
                <a:cs typeface="Tahoma"/>
              </a:rPr>
              <a:t>Tumbler</a:t>
            </a:r>
          </a:p>
        </p:txBody>
      </p:sp>
      <p:sp>
        <p:nvSpPr>
          <p:cNvPr id="35849" name="Slide Number Placeholder 2">
            <a:extLst>
              <a:ext uri="{FF2B5EF4-FFF2-40B4-BE49-F238E27FC236}">
                <a16:creationId xmlns:a16="http://schemas.microsoft.com/office/drawing/2014/main" id="{B008AEAC-A617-C348-9F74-C5252126FFC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39A6E5A2-9013-214E-B657-98FF2609BDE2}" type="slidenum">
              <a:rPr lang="en-US" altLang="en-US" sz="1200">
                <a:solidFill>
                  <a:srgbClr val="898989"/>
                </a:solidFill>
              </a:rPr>
              <a:pPr>
                <a:spcBef>
                  <a:spcPct val="0"/>
                </a:spcBef>
                <a:buFontTx/>
                <a:buNone/>
              </a:pPr>
              <a:t>30</a:t>
            </a:fld>
            <a:endParaRPr lang="en-US" altLang="en-US" sz="1200">
              <a:solidFill>
                <a:srgbClr val="898989"/>
              </a:solidFill>
            </a:endParaRPr>
          </a:p>
        </p:txBody>
      </p:sp>
    </p:spTree>
    <p:extLst>
      <p:ext uri="{BB962C8B-B14F-4D97-AF65-F5344CB8AC3E}">
        <p14:creationId xmlns:p14="http://schemas.microsoft.com/office/powerpoint/2010/main" val="1713919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B9FD212-03E8-3C49-9545-A061EB22009D}"/>
              </a:ext>
            </a:extLst>
          </p:cNvPr>
          <p:cNvSpPr txBox="1">
            <a:spLocks/>
          </p:cNvSpPr>
          <p:nvPr/>
        </p:nvSpPr>
        <p:spPr bwMode="auto">
          <a:xfrm>
            <a:off x="2362200" y="1143000"/>
            <a:ext cx="7086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2400"/>
              </a:spcAft>
              <a:buNone/>
              <a:defRPr/>
            </a:pPr>
            <a:r>
              <a:rPr lang="en-US" sz="2400" b="1" spc="50">
                <a:solidFill>
                  <a:schemeClr val="accent1">
                    <a:lumMod val="50000"/>
                  </a:schemeClr>
                </a:solidFill>
                <a:cs typeface="Tahoma"/>
              </a:rPr>
              <a:t>Near where the compost will be used</a:t>
            </a:r>
          </a:p>
          <a:p>
            <a:pPr marL="0" indent="0">
              <a:lnSpc>
                <a:spcPts val="3200"/>
              </a:lnSpc>
              <a:spcAft>
                <a:spcPts val="2400"/>
              </a:spcAft>
              <a:buNone/>
              <a:defRPr/>
            </a:pPr>
            <a:r>
              <a:rPr lang="en-US" sz="2400" b="1" spc="50">
                <a:solidFill>
                  <a:schemeClr val="accent1">
                    <a:lumMod val="50000"/>
                  </a:schemeClr>
                </a:solidFill>
                <a:cs typeface="Tahoma"/>
              </a:rPr>
              <a:t>Two feet or more from buildings</a:t>
            </a:r>
          </a:p>
          <a:p>
            <a:pPr marL="0" indent="0">
              <a:lnSpc>
                <a:spcPts val="3200"/>
              </a:lnSpc>
              <a:spcAft>
                <a:spcPts val="2400"/>
              </a:spcAft>
              <a:buNone/>
              <a:defRPr/>
            </a:pPr>
            <a:r>
              <a:rPr lang="en-US" sz="2400" b="1" spc="50">
                <a:solidFill>
                  <a:schemeClr val="accent1">
                    <a:lumMod val="50000"/>
                  </a:schemeClr>
                </a:solidFill>
                <a:cs typeface="Tahoma"/>
              </a:rPr>
              <a:t>Good drainage</a:t>
            </a:r>
          </a:p>
          <a:p>
            <a:pPr marL="0" indent="0">
              <a:lnSpc>
                <a:spcPts val="3200"/>
              </a:lnSpc>
              <a:spcAft>
                <a:spcPts val="2400"/>
              </a:spcAft>
              <a:buNone/>
              <a:defRPr/>
            </a:pPr>
            <a:r>
              <a:rPr lang="en-US" sz="2400" b="1" spc="50">
                <a:solidFill>
                  <a:schemeClr val="accent1">
                    <a:lumMod val="50000"/>
                  </a:schemeClr>
                </a:solidFill>
                <a:cs typeface="Tahoma"/>
              </a:rPr>
              <a:t>Away from wells</a:t>
            </a:r>
          </a:p>
          <a:p>
            <a:pPr marL="0" indent="0">
              <a:lnSpc>
                <a:spcPts val="3200"/>
              </a:lnSpc>
              <a:spcAft>
                <a:spcPts val="2400"/>
              </a:spcAft>
              <a:buNone/>
              <a:defRPr/>
            </a:pPr>
            <a:r>
              <a:rPr lang="en-US" sz="2400" b="1" spc="50">
                <a:solidFill>
                  <a:schemeClr val="accent1">
                    <a:lumMod val="50000"/>
                  </a:schemeClr>
                </a:solidFill>
                <a:cs typeface="Tahoma"/>
              </a:rPr>
              <a:t>Be a good </a:t>
            </a:r>
            <a:br>
              <a:rPr lang="en-US" sz="2400" b="1" spc="50">
                <a:solidFill>
                  <a:schemeClr val="accent1">
                    <a:lumMod val="50000"/>
                  </a:schemeClr>
                </a:solidFill>
                <a:cs typeface="Tahoma"/>
              </a:rPr>
            </a:br>
            <a:r>
              <a:rPr lang="en-US" sz="2400" b="1" spc="50">
                <a:solidFill>
                  <a:schemeClr val="accent1">
                    <a:lumMod val="50000"/>
                  </a:schemeClr>
                </a:solidFill>
                <a:cs typeface="Tahoma"/>
              </a:rPr>
              <a:t>neighbor</a:t>
            </a:r>
          </a:p>
          <a:p>
            <a:pPr marL="0" indent="0">
              <a:lnSpc>
                <a:spcPts val="3200"/>
              </a:lnSpc>
              <a:spcAft>
                <a:spcPts val="2000"/>
              </a:spcAft>
              <a:buNone/>
              <a:defRPr/>
            </a:pPr>
            <a:r>
              <a:rPr lang="en-US" sz="2400" b="1" spc="50">
                <a:solidFill>
                  <a:schemeClr val="accent1">
                    <a:lumMod val="50000"/>
                  </a:schemeClr>
                </a:solidFill>
                <a:cs typeface="Tahoma"/>
              </a:rPr>
              <a:t>Check local </a:t>
            </a:r>
            <a:br>
              <a:rPr lang="en-US" sz="2400" b="1" spc="50">
                <a:solidFill>
                  <a:schemeClr val="accent1">
                    <a:lumMod val="50000"/>
                  </a:schemeClr>
                </a:solidFill>
                <a:cs typeface="Tahoma"/>
              </a:rPr>
            </a:br>
            <a:r>
              <a:rPr lang="en-US" sz="2400" b="1" spc="50">
                <a:solidFill>
                  <a:schemeClr val="accent1">
                    <a:lumMod val="50000"/>
                  </a:schemeClr>
                </a:solidFill>
                <a:cs typeface="Tahoma"/>
              </a:rPr>
              <a:t>ordinances</a:t>
            </a:r>
          </a:p>
        </p:txBody>
      </p:sp>
      <p:sp>
        <p:nvSpPr>
          <p:cNvPr id="5" name="Rectangle 2">
            <a:extLst>
              <a:ext uri="{FF2B5EF4-FFF2-40B4-BE49-F238E27FC236}">
                <a16:creationId xmlns:a16="http://schemas.microsoft.com/office/drawing/2014/main" id="{9F983460-38D3-DD41-A436-10BF6534EFB1}"/>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Bin or pile location</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pic>
        <p:nvPicPr>
          <p:cNvPr id="36868" name="Picture 1" descr="fromFactSheet.jpg">
            <a:extLst>
              <a:ext uri="{FF2B5EF4-FFF2-40B4-BE49-F238E27FC236}">
                <a16:creationId xmlns:a16="http://schemas.microsoft.com/office/drawing/2014/main" id="{3D879589-7CFE-CF4B-97EB-FBDDE30589DA}"/>
              </a:ext>
            </a:extLst>
          </p:cNvPr>
          <p:cNvPicPr>
            <a:picLocks noChangeAspect="1"/>
          </p:cNvPicPr>
          <p:nvPr/>
        </p:nvPicPr>
        <p:blipFill>
          <a:blip r:embed="rId3">
            <a:extLst>
              <a:ext uri="{28A0092B-C50C-407E-A947-70E740481C1C}">
                <a14:useLocalDpi xmlns:a14="http://schemas.microsoft.com/office/drawing/2010/main" val="0"/>
              </a:ext>
            </a:extLst>
          </a:blip>
          <a:srcRect l="12038" r="2625"/>
          <a:stretch>
            <a:fillRect/>
          </a:stretch>
        </p:blipFill>
        <p:spPr bwMode="auto">
          <a:xfrm>
            <a:off x="5715000" y="2952750"/>
            <a:ext cx="4224338" cy="329565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6869" name="Slide Number Placeholder 2">
            <a:extLst>
              <a:ext uri="{FF2B5EF4-FFF2-40B4-BE49-F238E27FC236}">
                <a16:creationId xmlns:a16="http://schemas.microsoft.com/office/drawing/2014/main" id="{F2D75C0A-7F0C-2043-8844-7EC16AE0220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F84E4092-3CA5-0149-9AB2-70B6A0D86B65}" type="slidenum">
              <a:rPr lang="en-US" altLang="en-US" sz="1200">
                <a:solidFill>
                  <a:srgbClr val="898989"/>
                </a:solidFill>
              </a:rPr>
              <a:pPr>
                <a:spcBef>
                  <a:spcPct val="0"/>
                </a:spcBef>
                <a:buFontTx/>
                <a:buNone/>
              </a:pPr>
              <a:t>31</a:t>
            </a:fld>
            <a:endParaRPr lang="en-US" altLang="en-US" sz="1200">
              <a:solidFill>
                <a:srgbClr val="898989"/>
              </a:solidFill>
            </a:endParaRPr>
          </a:p>
        </p:txBody>
      </p:sp>
    </p:spTree>
    <p:extLst>
      <p:ext uri="{BB962C8B-B14F-4D97-AF65-F5344CB8AC3E}">
        <p14:creationId xmlns:p14="http://schemas.microsoft.com/office/powerpoint/2010/main" val="3310131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0D80A-8657-584C-9244-02837EE7B275}"/>
              </a:ext>
            </a:extLst>
          </p:cNvPr>
          <p:cNvSpPr>
            <a:spLocks noGrp="1"/>
          </p:cNvSpPr>
          <p:nvPr>
            <p:ph type="title"/>
          </p:nvPr>
        </p:nvSpPr>
        <p:spPr>
          <a:xfrm>
            <a:off x="4654295" y="4522156"/>
            <a:ext cx="5609222" cy="1363215"/>
          </a:xfrm>
        </p:spPr>
        <p:txBody>
          <a:bodyPr vert="horz" lIns="91440" tIns="45720" rIns="91440" bIns="45720" rtlCol="0" anchor="t">
            <a:normAutofit/>
          </a:bodyPr>
          <a:lstStyle/>
          <a:p>
            <a:r>
              <a:rPr lang="en-US" sz="4800" kern="1200">
                <a:solidFill>
                  <a:schemeClr val="tx1"/>
                </a:solidFill>
                <a:latin typeface="+mj-lt"/>
                <a:ea typeface="+mj-ea"/>
                <a:cs typeface="+mj-cs"/>
              </a:rPr>
              <a:t>Tools</a:t>
            </a:r>
          </a:p>
        </p:txBody>
      </p:sp>
      <p:sp>
        <p:nvSpPr>
          <p:cNvPr id="28" name="Freeform: Shape 27">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13091"/>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2C9C0B02-7C2D-894C-B0A8-19E42E53729A}"/>
              </a:ext>
            </a:extLst>
          </p:cNvPr>
          <p:cNvPicPr>
            <a:picLocks noChangeAspect="1"/>
          </p:cNvPicPr>
          <p:nvPr/>
        </p:nvPicPr>
        <p:blipFill rotWithShape="1">
          <a:blip r:embed="rId2"/>
          <a:srcRect r="6481" b="-3"/>
          <a:stretch/>
        </p:blipFill>
        <p:spPr>
          <a:xfrm>
            <a:off x="1246574"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5" name="Picture 4">
            <a:extLst>
              <a:ext uri="{FF2B5EF4-FFF2-40B4-BE49-F238E27FC236}">
                <a16:creationId xmlns:a16="http://schemas.microsoft.com/office/drawing/2014/main" id="{9E9CB3C1-7E11-064F-A7C3-2E6BA9ABB5FA}"/>
              </a:ext>
            </a:extLst>
          </p:cNvPr>
          <p:cNvPicPr>
            <a:picLocks noChangeAspect="1"/>
          </p:cNvPicPr>
          <p:nvPr/>
        </p:nvPicPr>
        <p:blipFill rotWithShape="1">
          <a:blip r:embed="rId3"/>
          <a:srcRect l="11775" r="10218" b="-1"/>
          <a:stretch/>
        </p:blipFill>
        <p:spPr>
          <a:xfrm>
            <a:off x="20" y="2279205"/>
            <a:ext cx="356461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32" name="Oval 31">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47279" y="615908"/>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close up of a gauge&#10;&#10;Description automatically generated">
            <a:extLst>
              <a:ext uri="{FF2B5EF4-FFF2-40B4-BE49-F238E27FC236}">
                <a16:creationId xmlns:a16="http://schemas.microsoft.com/office/drawing/2014/main" id="{C8B07B0E-6FC3-8242-ADE6-A10296396A3E}"/>
              </a:ext>
            </a:extLst>
          </p:cNvPr>
          <p:cNvPicPr>
            <a:picLocks noChangeAspect="1"/>
          </p:cNvPicPr>
          <p:nvPr/>
        </p:nvPicPr>
        <p:blipFill rotWithShape="1">
          <a:blip r:embed="rId4"/>
          <a:srcRect r="3" b="3"/>
          <a:stretch/>
        </p:blipFill>
        <p:spPr>
          <a:xfrm>
            <a:off x="5511871" y="780500"/>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34" name="Freeform: Shape 33">
            <a:extLst>
              <a:ext uri="{FF2B5EF4-FFF2-40B4-BE49-F238E27FC236}">
                <a16:creationId xmlns:a16="http://schemas.microsoft.com/office/drawing/2014/main" id="{31103AB2-C090-458F-B752-294F23AFA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1"/>
            <a:ext cx="3439432" cy="3785157"/>
          </a:xfrm>
          <a:custGeom>
            <a:avLst/>
            <a:gdLst>
              <a:gd name="connsiteX0" fmla="*/ 198262 w 3439432"/>
              <a:gd name="connsiteY0" fmla="*/ 0 h 3785157"/>
              <a:gd name="connsiteX1" fmla="*/ 3439432 w 3439432"/>
              <a:gd name="connsiteY1" fmla="*/ 0 h 3785157"/>
              <a:gd name="connsiteX2" fmla="*/ 3439432 w 3439432"/>
              <a:gd name="connsiteY2" fmla="*/ 3697836 h 3785157"/>
              <a:gd name="connsiteX3" fmla="*/ 3318024 w 3439432"/>
              <a:gd name="connsiteY3" fmla="*/ 3729054 h 3785157"/>
              <a:gd name="connsiteX4" fmla="*/ 2761488 w 3439432"/>
              <a:gd name="connsiteY4" fmla="*/ 3785157 h 3785157"/>
              <a:gd name="connsiteX5" fmla="*/ 0 w 3439432"/>
              <a:gd name="connsiteY5" fmla="*/ 1023669 h 3785157"/>
              <a:gd name="connsiteX6" fmla="*/ 124151 w 3439432"/>
              <a:gd name="connsiteY6" fmla="*/ 202487 h 378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785157">
                <a:moveTo>
                  <a:pt x="198262" y="0"/>
                </a:moveTo>
                <a:lnTo>
                  <a:pt x="3439432" y="0"/>
                </a:lnTo>
                <a:lnTo>
                  <a:pt x="3439432" y="3697836"/>
                </a:lnTo>
                <a:lnTo>
                  <a:pt x="3318024" y="3729054"/>
                </a:lnTo>
                <a:cubicBezTo>
                  <a:pt x="3138258" y="3765839"/>
                  <a:pt x="2952129" y="3785157"/>
                  <a:pt x="2761488" y="3785157"/>
                </a:cubicBezTo>
                <a:cubicBezTo>
                  <a:pt x="1236360" y="3785157"/>
                  <a:pt x="0" y="2548797"/>
                  <a:pt x="0" y="1023669"/>
                </a:cubicBezTo>
                <a:cubicBezTo>
                  <a:pt x="0" y="737708"/>
                  <a:pt x="43466" y="461898"/>
                  <a:pt x="124151" y="20248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descr="A close up of a device&#10;&#10;Description automatically generated">
            <a:extLst>
              <a:ext uri="{FF2B5EF4-FFF2-40B4-BE49-F238E27FC236}">
                <a16:creationId xmlns:a16="http://schemas.microsoft.com/office/drawing/2014/main" id="{FA8EB571-A898-8E42-948E-133EC6E9D4B0}"/>
              </a:ext>
            </a:extLst>
          </p:cNvPr>
          <p:cNvPicPr>
            <a:picLocks noChangeAspect="1"/>
          </p:cNvPicPr>
          <p:nvPr/>
        </p:nvPicPr>
        <p:blipFill rotWithShape="1">
          <a:blip r:embed="rId5"/>
          <a:srcRect l="36131" r="36961" b="-2"/>
          <a:stretch/>
        </p:blipFill>
        <p:spPr>
          <a:xfrm>
            <a:off x="8918761" y="-4331"/>
            <a:ext cx="3273238" cy="3618965"/>
          </a:xfrm>
          <a:custGeom>
            <a:avLst/>
            <a:gdLst/>
            <a:ahLst/>
            <a:cxnLst/>
            <a:rect l="l" t="t" r="r" b="b"/>
            <a:pathLst>
              <a:path w="3273238" h="3618965">
                <a:moveTo>
                  <a:pt x="210437" y="0"/>
                </a:moveTo>
                <a:lnTo>
                  <a:pt x="3273238" y="0"/>
                </a:lnTo>
                <a:lnTo>
                  <a:pt x="3273238" y="3526409"/>
                </a:lnTo>
                <a:lnTo>
                  <a:pt x="3118338" y="3566238"/>
                </a:lnTo>
                <a:cubicBezTo>
                  <a:pt x="2949390" y="3600810"/>
                  <a:pt x="2774463" y="3618965"/>
                  <a:pt x="2595295" y="3618965"/>
                </a:cubicBezTo>
                <a:cubicBezTo>
                  <a:pt x="1161953" y="3618965"/>
                  <a:pt x="0" y="2457012"/>
                  <a:pt x="0" y="1023670"/>
                </a:cubicBezTo>
                <a:cubicBezTo>
                  <a:pt x="0" y="665335"/>
                  <a:pt x="72622" y="323961"/>
                  <a:pt x="203951" y="13464"/>
                </a:cubicBezTo>
                <a:close/>
              </a:path>
            </a:pathLst>
          </a:custGeom>
        </p:spPr>
      </p:pic>
    </p:spTree>
    <p:extLst>
      <p:ext uri="{BB962C8B-B14F-4D97-AF65-F5344CB8AC3E}">
        <p14:creationId xmlns:p14="http://schemas.microsoft.com/office/powerpoint/2010/main" val="218122183"/>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a:extLst>
              <a:ext uri="{FF2B5EF4-FFF2-40B4-BE49-F238E27FC236}">
                <a16:creationId xmlns:a16="http://schemas.microsoft.com/office/drawing/2014/main" id="{394F4329-310A-E441-8FFC-D08D63CE6C8A}"/>
              </a:ext>
            </a:extLst>
          </p:cNvPr>
          <p:cNvSpPr txBox="1">
            <a:spLocks/>
          </p:cNvSpPr>
          <p:nvPr/>
        </p:nvSpPr>
        <p:spPr bwMode="auto">
          <a:xfrm>
            <a:off x="2286000" y="1143000"/>
            <a:ext cx="7772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defTabSz="45720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defTabSz="4572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lnSpc>
                <a:spcPts val="3200"/>
              </a:lnSpc>
              <a:spcAft>
                <a:spcPts val="1200"/>
              </a:spcAft>
              <a:buNone/>
            </a:pPr>
            <a:r>
              <a:rPr lang="en-US" altLang="en-US" sz="2400" b="1">
                <a:solidFill>
                  <a:srgbClr val="254061"/>
                </a:solidFill>
                <a:cs typeface="Tahoma" panose="020B0604030504040204" pitchFamily="34" charset="0"/>
              </a:rPr>
              <a:t>Nothing is happening!</a:t>
            </a:r>
          </a:p>
          <a:p>
            <a:pPr>
              <a:lnSpc>
                <a:spcPts val="2400"/>
              </a:lnSpc>
              <a:spcAft>
                <a:spcPts val="1200"/>
              </a:spcAft>
              <a:buSzPct val="150000"/>
            </a:pPr>
            <a:r>
              <a:rPr lang="en-US" altLang="en-US" sz="1800" b="1">
                <a:solidFill>
                  <a:srgbClr val="254061"/>
                </a:solidFill>
                <a:cs typeface="Tahoma" panose="020B0604030504040204" pitchFamily="34" charset="0"/>
              </a:rPr>
              <a:t>Pile is too dry</a:t>
            </a:r>
          </a:p>
          <a:p>
            <a:pPr>
              <a:lnSpc>
                <a:spcPts val="2400"/>
              </a:lnSpc>
              <a:spcAft>
                <a:spcPts val="2000"/>
              </a:spcAft>
              <a:buSzPct val="150000"/>
            </a:pPr>
            <a:r>
              <a:rPr lang="en-US" altLang="en-US" sz="1800" b="1">
                <a:solidFill>
                  <a:srgbClr val="254061"/>
                </a:solidFill>
                <a:cs typeface="Tahoma" panose="020B0604030504040204" pitchFamily="34" charset="0"/>
              </a:rPr>
              <a:t>Not enough “greens”</a:t>
            </a:r>
          </a:p>
          <a:p>
            <a:pPr>
              <a:lnSpc>
                <a:spcPts val="3200"/>
              </a:lnSpc>
              <a:spcAft>
                <a:spcPts val="1200"/>
              </a:spcAft>
              <a:buNone/>
            </a:pPr>
            <a:r>
              <a:rPr lang="en-US" altLang="en-US" sz="2400" b="1">
                <a:solidFill>
                  <a:srgbClr val="254061"/>
                </a:solidFill>
                <a:cs typeface="Tahoma" panose="020B0604030504040204" pitchFamily="34" charset="0"/>
              </a:rPr>
              <a:t>My pile stinks!</a:t>
            </a:r>
          </a:p>
          <a:p>
            <a:pPr>
              <a:lnSpc>
                <a:spcPts val="2400"/>
              </a:lnSpc>
              <a:spcAft>
                <a:spcPts val="1200"/>
              </a:spcAft>
              <a:buSzPct val="150000"/>
            </a:pPr>
            <a:r>
              <a:rPr lang="en-US" altLang="en-US" sz="1800" b="1">
                <a:solidFill>
                  <a:srgbClr val="254061"/>
                </a:solidFill>
                <a:cs typeface="Tahoma" panose="020B0604030504040204" pitchFamily="34" charset="0"/>
              </a:rPr>
              <a:t>Too wet</a:t>
            </a:r>
          </a:p>
          <a:p>
            <a:pPr>
              <a:lnSpc>
                <a:spcPts val="2400"/>
              </a:lnSpc>
              <a:spcAft>
                <a:spcPts val="1200"/>
              </a:spcAft>
              <a:buSzPct val="150000"/>
            </a:pPr>
            <a:r>
              <a:rPr lang="en-US" altLang="en-US" sz="1800" b="1">
                <a:solidFill>
                  <a:srgbClr val="254061"/>
                </a:solidFill>
                <a:cs typeface="Tahoma" panose="020B0604030504040204" pitchFamily="34" charset="0"/>
              </a:rPr>
              <a:t>Excess “greens”</a:t>
            </a:r>
          </a:p>
          <a:p>
            <a:pPr>
              <a:lnSpc>
                <a:spcPts val="2400"/>
              </a:lnSpc>
              <a:spcAft>
                <a:spcPts val="2000"/>
              </a:spcAft>
              <a:buSzPct val="150000"/>
            </a:pPr>
            <a:r>
              <a:rPr lang="en-US" altLang="en-US" sz="1800" b="1">
                <a:solidFill>
                  <a:srgbClr val="254061"/>
                </a:solidFill>
                <a:cs typeface="Tahoma" panose="020B0604030504040204" pitchFamily="34" charset="0"/>
              </a:rPr>
              <a:t>Pile compacted</a:t>
            </a:r>
          </a:p>
          <a:p>
            <a:pPr>
              <a:lnSpc>
                <a:spcPts val="3200"/>
              </a:lnSpc>
              <a:spcAft>
                <a:spcPts val="1200"/>
              </a:spcAft>
              <a:buNone/>
            </a:pPr>
            <a:r>
              <a:rPr lang="en-US" altLang="en-US" sz="2400" b="1">
                <a:solidFill>
                  <a:srgbClr val="254061"/>
                </a:solidFill>
                <a:cs typeface="Tahoma" panose="020B0604030504040204" pitchFamily="34" charset="0"/>
              </a:rPr>
              <a:t>Pests</a:t>
            </a:r>
          </a:p>
        </p:txBody>
      </p:sp>
      <p:sp>
        <p:nvSpPr>
          <p:cNvPr id="5" name="Rectangle 2">
            <a:extLst>
              <a:ext uri="{FF2B5EF4-FFF2-40B4-BE49-F238E27FC236}">
                <a16:creationId xmlns:a16="http://schemas.microsoft.com/office/drawing/2014/main" id="{CA0A3F78-FCD6-D045-8C5E-153A1BE779C0}"/>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Troubleshooting</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pic>
        <p:nvPicPr>
          <p:cNvPr id="37892" name="Picture 8">
            <a:extLst>
              <a:ext uri="{FF2B5EF4-FFF2-40B4-BE49-F238E27FC236}">
                <a16:creationId xmlns:a16="http://schemas.microsoft.com/office/drawing/2014/main" id="{6F4724C5-6552-3844-A7E8-D1E1E0C48A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9601" y="2454276"/>
            <a:ext cx="6132513" cy="3952875"/>
          </a:xfrm>
          <a:prstGeom prst="rect">
            <a:avLst/>
          </a:prstGeom>
          <a:noFill/>
          <a:ln>
            <a:noFill/>
          </a:ln>
          <a:extLst>
            <a:ext uri="{909E8E84-426E-40DD-AFC4-6F175D3DCCD1}">
              <a14:hiddenFill xmlns:a14="http://schemas.microsoft.com/office/drawing/2010/main">
                <a:solidFill>
                  <a:srgbClr val="FFFFFF">
                    <a:alpha val="9215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Slide Number Placeholder 2">
            <a:extLst>
              <a:ext uri="{FF2B5EF4-FFF2-40B4-BE49-F238E27FC236}">
                <a16:creationId xmlns:a16="http://schemas.microsoft.com/office/drawing/2014/main" id="{C574DA44-571D-1047-A780-D18930ACDF4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9BDA7C40-97BE-7946-A38E-DAEB9B3A0585}" type="slidenum">
              <a:rPr lang="en-US" altLang="en-US" sz="1200">
                <a:solidFill>
                  <a:srgbClr val="898989"/>
                </a:solidFill>
              </a:rPr>
              <a:pPr>
                <a:spcBef>
                  <a:spcPct val="0"/>
                </a:spcBef>
                <a:buFontTx/>
                <a:buNone/>
              </a:pPr>
              <a:t>33</a:t>
            </a:fld>
            <a:endParaRPr lang="en-US" altLang="en-US" sz="1200">
              <a:solidFill>
                <a:srgbClr val="898989"/>
              </a:solidFill>
            </a:endParaRPr>
          </a:p>
        </p:txBody>
      </p:sp>
    </p:spTree>
    <p:extLst>
      <p:ext uri="{BB962C8B-B14F-4D97-AF65-F5344CB8AC3E}">
        <p14:creationId xmlns:p14="http://schemas.microsoft.com/office/powerpoint/2010/main" val="3275930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a:extLst>
              <a:ext uri="{FF2B5EF4-FFF2-40B4-BE49-F238E27FC236}">
                <a16:creationId xmlns:a16="http://schemas.microsoft.com/office/drawing/2014/main" id="{11052596-4C3D-9847-9F76-78AC5EA05080}"/>
              </a:ext>
            </a:extLst>
          </p:cNvPr>
          <p:cNvSpPr txBox="1">
            <a:spLocks/>
          </p:cNvSpPr>
          <p:nvPr/>
        </p:nvSpPr>
        <p:spPr bwMode="auto">
          <a:xfrm>
            <a:off x="2362200" y="1143000"/>
            <a:ext cx="77724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defTabSz="45720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defTabSz="4572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lnSpc>
                <a:spcPts val="3200"/>
              </a:lnSpc>
              <a:spcAft>
                <a:spcPts val="2000"/>
              </a:spcAft>
              <a:buNone/>
            </a:pPr>
            <a:r>
              <a:rPr lang="en-US" altLang="en-US" sz="2400" b="1">
                <a:solidFill>
                  <a:srgbClr val="254061"/>
                </a:solidFill>
                <a:cs typeface="Tahoma" panose="020B0604030504040204" pitchFamily="34" charset="0"/>
              </a:rPr>
              <a:t>Gardens, flower beds, lawns </a:t>
            </a:r>
            <a:br>
              <a:rPr lang="en-US" altLang="en-US" sz="2400" b="1">
                <a:solidFill>
                  <a:srgbClr val="254061"/>
                </a:solidFill>
                <a:cs typeface="Tahoma" panose="020B0604030504040204" pitchFamily="34" charset="0"/>
              </a:rPr>
            </a:br>
            <a:r>
              <a:rPr lang="en-US" altLang="en-US" sz="2400" b="1">
                <a:solidFill>
                  <a:srgbClr val="254061"/>
                </a:solidFill>
                <a:cs typeface="Tahoma" panose="020B0604030504040204" pitchFamily="34" charset="0"/>
              </a:rPr>
              <a:t>and houseplants</a:t>
            </a:r>
          </a:p>
          <a:p>
            <a:pPr>
              <a:lnSpc>
                <a:spcPts val="2400"/>
              </a:lnSpc>
              <a:spcAft>
                <a:spcPts val="2000"/>
              </a:spcAft>
              <a:buSzPct val="150000"/>
            </a:pPr>
            <a:r>
              <a:rPr lang="en-US" altLang="en-US" sz="1800" b="1">
                <a:solidFill>
                  <a:srgbClr val="254061"/>
                </a:solidFill>
                <a:cs typeface="Tahoma" panose="020B0604030504040204" pitchFamily="34" charset="0"/>
              </a:rPr>
              <a:t>Clay soils – improves </a:t>
            </a:r>
            <a:br>
              <a:rPr lang="en-US" altLang="en-US" sz="1800" b="1">
                <a:solidFill>
                  <a:srgbClr val="254061"/>
                </a:solidFill>
                <a:cs typeface="Tahoma" panose="020B0604030504040204" pitchFamily="34" charset="0"/>
              </a:rPr>
            </a:br>
            <a:r>
              <a:rPr lang="en-US" altLang="en-US" sz="1800" b="1">
                <a:solidFill>
                  <a:srgbClr val="254061"/>
                </a:solidFill>
                <a:cs typeface="Tahoma" panose="020B0604030504040204" pitchFamily="34" charset="0"/>
              </a:rPr>
              <a:t>drainage and tilth</a:t>
            </a:r>
          </a:p>
          <a:p>
            <a:pPr>
              <a:lnSpc>
                <a:spcPts val="2400"/>
              </a:lnSpc>
              <a:spcAft>
                <a:spcPts val="2000"/>
              </a:spcAft>
              <a:buSzPct val="150000"/>
            </a:pPr>
            <a:r>
              <a:rPr lang="en-US" altLang="en-US" sz="1800" b="1">
                <a:solidFill>
                  <a:srgbClr val="254061"/>
                </a:solidFill>
                <a:cs typeface="Tahoma" panose="020B0604030504040204" pitchFamily="34" charset="0"/>
              </a:rPr>
              <a:t>Sandy soils – increases </a:t>
            </a:r>
            <a:br>
              <a:rPr lang="en-US" altLang="en-US" sz="1800" b="1">
                <a:solidFill>
                  <a:srgbClr val="254061"/>
                </a:solidFill>
                <a:cs typeface="Tahoma" panose="020B0604030504040204" pitchFamily="34" charset="0"/>
              </a:rPr>
            </a:br>
            <a:r>
              <a:rPr lang="en-US" altLang="en-US" sz="1800" b="1">
                <a:solidFill>
                  <a:srgbClr val="254061"/>
                </a:solidFill>
                <a:cs typeface="Tahoma" panose="020B0604030504040204" pitchFamily="34" charset="0"/>
              </a:rPr>
              <a:t>moisture holding</a:t>
            </a:r>
          </a:p>
          <a:p>
            <a:pPr>
              <a:lnSpc>
                <a:spcPts val="2400"/>
              </a:lnSpc>
              <a:spcAft>
                <a:spcPts val="2000"/>
              </a:spcAft>
              <a:buSzPct val="150000"/>
            </a:pPr>
            <a:r>
              <a:rPr lang="en-US" altLang="en-US" sz="1800" b="1">
                <a:solidFill>
                  <a:srgbClr val="254061"/>
                </a:solidFill>
                <a:cs typeface="Tahoma" panose="020B0604030504040204" pitchFamily="34" charset="0"/>
              </a:rPr>
              <a:t>All soils – improves </a:t>
            </a:r>
            <a:br>
              <a:rPr lang="en-US" altLang="en-US" sz="1800" b="1">
                <a:solidFill>
                  <a:srgbClr val="254061"/>
                </a:solidFill>
                <a:cs typeface="Tahoma" panose="020B0604030504040204" pitchFamily="34" charset="0"/>
              </a:rPr>
            </a:br>
            <a:r>
              <a:rPr lang="en-US" altLang="en-US" sz="1800" b="1">
                <a:solidFill>
                  <a:srgbClr val="254061"/>
                </a:solidFill>
                <a:cs typeface="Tahoma" panose="020B0604030504040204" pitchFamily="34" charset="0"/>
              </a:rPr>
              <a:t>soil structure</a:t>
            </a:r>
          </a:p>
          <a:p>
            <a:pPr>
              <a:lnSpc>
                <a:spcPts val="2400"/>
              </a:lnSpc>
              <a:spcAft>
                <a:spcPts val="2000"/>
              </a:spcAft>
              <a:buSzPct val="150000"/>
            </a:pPr>
            <a:r>
              <a:rPr lang="en-US" altLang="en-US" sz="1800" b="1">
                <a:solidFill>
                  <a:srgbClr val="254061"/>
                </a:solidFill>
                <a:cs typeface="Tahoma" panose="020B0604030504040204" pitchFamily="34" charset="0"/>
              </a:rPr>
              <a:t>All soils – adds nutrients:</a:t>
            </a:r>
            <a:br>
              <a:rPr lang="en-US" altLang="en-US" sz="1800" b="1">
                <a:solidFill>
                  <a:srgbClr val="254061"/>
                </a:solidFill>
                <a:cs typeface="Tahoma" panose="020B0604030504040204" pitchFamily="34" charset="0"/>
              </a:rPr>
            </a:br>
            <a:r>
              <a:rPr lang="en-US" altLang="en-US" sz="1800" b="1">
                <a:solidFill>
                  <a:srgbClr val="254061"/>
                </a:solidFill>
                <a:cs typeface="Tahoma" panose="020B0604030504040204" pitchFamily="34" charset="0"/>
              </a:rPr>
              <a:t>nitrogen, phosphorus, </a:t>
            </a:r>
            <a:br>
              <a:rPr lang="en-US" altLang="en-US" sz="1800" b="1">
                <a:solidFill>
                  <a:srgbClr val="254061"/>
                </a:solidFill>
                <a:cs typeface="Tahoma" panose="020B0604030504040204" pitchFamily="34" charset="0"/>
              </a:rPr>
            </a:br>
            <a:r>
              <a:rPr lang="en-US" altLang="en-US" sz="1800" b="1">
                <a:solidFill>
                  <a:srgbClr val="254061"/>
                </a:solidFill>
                <a:cs typeface="Tahoma" panose="020B0604030504040204" pitchFamily="34" charset="0"/>
              </a:rPr>
              <a:t>potassium and </a:t>
            </a:r>
            <a:br>
              <a:rPr lang="en-US" altLang="en-US" sz="1800" b="1">
                <a:solidFill>
                  <a:srgbClr val="254061"/>
                </a:solidFill>
                <a:cs typeface="Tahoma" panose="020B0604030504040204" pitchFamily="34" charset="0"/>
              </a:rPr>
            </a:br>
            <a:r>
              <a:rPr lang="en-US" altLang="en-US" sz="1800" b="1">
                <a:solidFill>
                  <a:srgbClr val="254061"/>
                </a:solidFill>
                <a:cs typeface="Tahoma" panose="020B0604030504040204" pitchFamily="34" charset="0"/>
              </a:rPr>
              <a:t>micronutrients</a:t>
            </a:r>
          </a:p>
        </p:txBody>
      </p:sp>
      <p:sp>
        <p:nvSpPr>
          <p:cNvPr id="5" name="Rectangle 2">
            <a:extLst>
              <a:ext uri="{FF2B5EF4-FFF2-40B4-BE49-F238E27FC236}">
                <a16:creationId xmlns:a16="http://schemas.microsoft.com/office/drawing/2014/main" id="{FE608602-5087-ED42-A390-3EDAFCAF5CD8}"/>
              </a:ext>
            </a:extLst>
          </p:cNvPr>
          <p:cNvSpPr txBox="1">
            <a:spLocks noChangeArrowheads="1"/>
          </p:cNvSpPr>
          <p:nvPr/>
        </p:nvSpPr>
        <p:spPr bwMode="auto">
          <a:xfrm>
            <a:off x="1905000" y="762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Using compost</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pic>
        <p:nvPicPr>
          <p:cNvPr id="38916" name="Picture 3" descr="Tomatos-UW-CALS-small.jpg">
            <a:extLst>
              <a:ext uri="{FF2B5EF4-FFF2-40B4-BE49-F238E27FC236}">
                <a16:creationId xmlns:a16="http://schemas.microsoft.com/office/drawing/2014/main" id="{B4A7B6C5-3036-B349-A675-4C1C588B3E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59688" y="457200"/>
            <a:ext cx="2398712" cy="15875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8917" name="Picture 2" descr="Adj-IMG_0143-small.jpg">
            <a:extLst>
              <a:ext uri="{FF2B5EF4-FFF2-40B4-BE49-F238E27FC236}">
                <a16:creationId xmlns:a16="http://schemas.microsoft.com/office/drawing/2014/main" id="{DC8B9201-21A8-9748-8EB6-9D432C34BE5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59689" y="2160589"/>
            <a:ext cx="2384425" cy="1952625"/>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8918" name="Picture 2">
            <a:extLst>
              <a:ext uri="{FF2B5EF4-FFF2-40B4-BE49-F238E27FC236}">
                <a16:creationId xmlns:a16="http://schemas.microsoft.com/office/drawing/2014/main" id="{5AAC4867-BB4E-E542-BF12-988548A6E02E}"/>
              </a:ext>
            </a:extLst>
          </p:cNvPr>
          <p:cNvPicPr>
            <a:picLocks noChangeAspect="1"/>
          </p:cNvPicPr>
          <p:nvPr/>
        </p:nvPicPr>
        <p:blipFill>
          <a:blip r:embed="rId5">
            <a:extLst>
              <a:ext uri="{28A0092B-C50C-407E-A947-70E740481C1C}">
                <a14:useLocalDpi xmlns:a14="http://schemas.microsoft.com/office/drawing/2010/main" val="0"/>
              </a:ext>
            </a:extLst>
          </a:blip>
          <a:srcRect b="1999"/>
          <a:stretch>
            <a:fillRect/>
          </a:stretch>
        </p:blipFill>
        <p:spPr bwMode="auto">
          <a:xfrm>
            <a:off x="5876925" y="3124200"/>
            <a:ext cx="462915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Slide Number Placeholder 2">
            <a:extLst>
              <a:ext uri="{FF2B5EF4-FFF2-40B4-BE49-F238E27FC236}">
                <a16:creationId xmlns:a16="http://schemas.microsoft.com/office/drawing/2014/main" id="{EF625611-8A3C-6043-8B6A-5F23C88534A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3499C525-4DAA-DC46-9031-DE299B3E92F5}" type="slidenum">
              <a:rPr lang="en-US" altLang="en-US" sz="1200">
                <a:solidFill>
                  <a:srgbClr val="898989"/>
                </a:solidFill>
              </a:rPr>
              <a:pPr>
                <a:spcBef>
                  <a:spcPct val="0"/>
                </a:spcBef>
                <a:buFontTx/>
                <a:buNone/>
              </a:pPr>
              <a:t>34</a:t>
            </a:fld>
            <a:endParaRPr lang="en-US" altLang="en-US" sz="1200">
              <a:solidFill>
                <a:srgbClr val="898989"/>
              </a:solidFill>
            </a:endParaRPr>
          </a:p>
        </p:txBody>
      </p:sp>
    </p:spTree>
    <p:extLst>
      <p:ext uri="{BB962C8B-B14F-4D97-AF65-F5344CB8AC3E}">
        <p14:creationId xmlns:p14="http://schemas.microsoft.com/office/powerpoint/2010/main" val="2102131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F4DE30A3-D273-0C43-A4F8-B62EFD488E45}"/>
              </a:ext>
            </a:extLst>
          </p:cNvPr>
          <p:cNvSpPr txBox="1">
            <a:spLocks noChangeArrowheads="1"/>
          </p:cNvSpPr>
          <p:nvPr/>
        </p:nvSpPr>
        <p:spPr bwMode="auto">
          <a:xfrm>
            <a:off x="1905000" y="304800"/>
            <a:ext cx="8534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When the composting process </a:t>
            </a:r>
            <a:b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b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should be finished</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sp>
        <p:nvSpPr>
          <p:cNvPr id="39939" name="Content Placeholder 2">
            <a:extLst>
              <a:ext uri="{FF2B5EF4-FFF2-40B4-BE49-F238E27FC236}">
                <a16:creationId xmlns:a16="http://schemas.microsoft.com/office/drawing/2014/main" id="{5E85A820-02B4-2E46-A2D8-A15DFF58739B}"/>
              </a:ext>
            </a:extLst>
          </p:cNvPr>
          <p:cNvSpPr txBox="1">
            <a:spLocks/>
          </p:cNvSpPr>
          <p:nvPr/>
        </p:nvSpPr>
        <p:spPr bwMode="auto">
          <a:xfrm>
            <a:off x="2286000" y="1828800"/>
            <a:ext cx="6553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defTabSz="45720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defTabSz="4572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lnSpc>
                <a:spcPts val="3200"/>
              </a:lnSpc>
              <a:spcAft>
                <a:spcPts val="3000"/>
              </a:spcAft>
              <a:buNone/>
            </a:pPr>
            <a:r>
              <a:rPr lang="en-US" altLang="en-US" sz="2400" b="1">
                <a:solidFill>
                  <a:srgbClr val="254061"/>
                </a:solidFill>
                <a:cs typeface="Tahoma" panose="020B0604030504040204" pitchFamily="34" charset="0"/>
              </a:rPr>
              <a:t>Finished is also known as “mature” </a:t>
            </a:r>
            <a:br>
              <a:rPr lang="en-US" altLang="en-US" sz="2400" b="1">
                <a:solidFill>
                  <a:srgbClr val="254061"/>
                </a:solidFill>
                <a:cs typeface="Tahoma" panose="020B0604030504040204" pitchFamily="34" charset="0"/>
              </a:rPr>
            </a:br>
            <a:r>
              <a:rPr lang="en-US" altLang="en-US" sz="2400" b="1">
                <a:solidFill>
                  <a:srgbClr val="254061"/>
                </a:solidFill>
                <a:cs typeface="Tahoma" panose="020B0604030504040204" pitchFamily="34" charset="0"/>
              </a:rPr>
              <a:t>or “stable” compost</a:t>
            </a:r>
          </a:p>
          <a:p>
            <a:pPr>
              <a:lnSpc>
                <a:spcPts val="3200"/>
              </a:lnSpc>
              <a:spcAft>
                <a:spcPts val="3000"/>
              </a:spcAft>
              <a:buNone/>
            </a:pPr>
            <a:r>
              <a:rPr lang="en-US" altLang="en-US" sz="2400" b="1">
                <a:solidFill>
                  <a:srgbClr val="254061"/>
                </a:solidFill>
                <a:cs typeface="Tahoma" panose="020B0604030504040204" pitchFamily="34" charset="0"/>
              </a:rPr>
              <a:t>Compost is dark, loose </a:t>
            </a:r>
            <a:br>
              <a:rPr lang="en-US" altLang="en-US" sz="2400" b="1">
                <a:solidFill>
                  <a:srgbClr val="254061"/>
                </a:solidFill>
                <a:cs typeface="Tahoma" panose="020B0604030504040204" pitchFamily="34" charset="0"/>
              </a:rPr>
            </a:br>
            <a:r>
              <a:rPr lang="en-US" altLang="en-US" sz="2400" b="1">
                <a:solidFill>
                  <a:srgbClr val="254061"/>
                </a:solidFill>
                <a:cs typeface="Tahoma" panose="020B0604030504040204" pitchFamily="34" charset="0"/>
              </a:rPr>
              <a:t>and crumbly</a:t>
            </a:r>
          </a:p>
          <a:p>
            <a:pPr>
              <a:lnSpc>
                <a:spcPts val="3200"/>
              </a:lnSpc>
              <a:spcAft>
                <a:spcPts val="3000"/>
              </a:spcAft>
              <a:buNone/>
            </a:pPr>
            <a:r>
              <a:rPr lang="en-US" altLang="en-US" sz="2400" b="1">
                <a:solidFill>
                  <a:srgbClr val="254061"/>
                </a:solidFill>
                <a:cs typeface="Tahoma" panose="020B0604030504040204" pitchFamily="34" charset="0"/>
              </a:rPr>
              <a:t>Organic materials are </a:t>
            </a:r>
            <a:br>
              <a:rPr lang="en-US" altLang="en-US" sz="2400" b="1">
                <a:solidFill>
                  <a:srgbClr val="254061"/>
                </a:solidFill>
                <a:cs typeface="Tahoma" panose="020B0604030504040204" pitchFamily="34" charset="0"/>
              </a:rPr>
            </a:br>
            <a:r>
              <a:rPr lang="en-US" altLang="en-US" sz="2400" b="1">
                <a:solidFill>
                  <a:srgbClr val="254061"/>
                </a:solidFill>
                <a:cs typeface="Tahoma" panose="020B0604030504040204" pitchFamily="34" charset="0"/>
              </a:rPr>
              <a:t>unrecognizable</a:t>
            </a:r>
          </a:p>
          <a:p>
            <a:pPr>
              <a:lnSpc>
                <a:spcPts val="3200"/>
              </a:lnSpc>
              <a:spcAft>
                <a:spcPts val="3000"/>
              </a:spcAft>
              <a:buNone/>
            </a:pPr>
            <a:r>
              <a:rPr lang="en-US" altLang="en-US" sz="2400" b="1">
                <a:solidFill>
                  <a:srgbClr val="254061"/>
                </a:solidFill>
                <a:cs typeface="Tahoma" panose="020B0604030504040204" pitchFamily="34" charset="0"/>
              </a:rPr>
              <a:t>Ambient temperature</a:t>
            </a:r>
          </a:p>
        </p:txBody>
      </p:sp>
      <p:pic>
        <p:nvPicPr>
          <p:cNvPr id="2" name="Picture 1">
            <a:extLst>
              <a:ext uri="{FF2B5EF4-FFF2-40B4-BE49-F238E27FC236}">
                <a16:creationId xmlns:a16="http://schemas.microsoft.com/office/drawing/2014/main" id="{A4A40C5B-1505-9C42-ADDC-B467B4782047}"/>
              </a:ext>
            </a:extLst>
          </p:cNvPr>
          <p:cNvPicPr>
            <a:picLocks noChangeAspect="1"/>
          </p:cNvPicPr>
          <p:nvPr/>
        </p:nvPicPr>
        <p:blipFill>
          <a:blip r:embed="rId3"/>
          <a:srcRect/>
          <a:stretch>
            <a:fillRect/>
          </a:stretch>
        </p:blipFill>
        <p:spPr bwMode="auto">
          <a:xfrm>
            <a:off x="6400800" y="2563814"/>
            <a:ext cx="4267200" cy="3455987"/>
          </a:xfrm>
          <a:prstGeom prst="rect">
            <a:avLst/>
          </a:prstGeom>
          <a:noFill/>
          <a:ln>
            <a:noFill/>
          </a:ln>
          <a:effectLst>
            <a:outerShdw blurRad="82550" dist="63500" dir="2700000" algn="tl" rotWithShape="0">
              <a:srgbClr val="80808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Slide Number Placeholder 3">
            <a:extLst>
              <a:ext uri="{FF2B5EF4-FFF2-40B4-BE49-F238E27FC236}">
                <a16:creationId xmlns:a16="http://schemas.microsoft.com/office/drawing/2014/main" id="{20A5EAE3-8306-AC47-B81D-1A383B8F179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DDFCBAE2-AAAF-4E4F-80A6-9EBA1603BE9D}" type="slidenum">
              <a:rPr lang="en-US" altLang="en-US" sz="1200">
                <a:solidFill>
                  <a:srgbClr val="898989"/>
                </a:solidFill>
              </a:rPr>
              <a:pPr>
                <a:spcBef>
                  <a:spcPct val="0"/>
                </a:spcBef>
                <a:buFontTx/>
                <a:buNone/>
              </a:pPr>
              <a:t>35</a:t>
            </a:fld>
            <a:endParaRPr lang="en-US" altLang="en-US" sz="1200">
              <a:solidFill>
                <a:srgbClr val="898989"/>
              </a:solidFill>
            </a:endParaRPr>
          </a:p>
        </p:txBody>
      </p:sp>
    </p:spTree>
    <p:extLst>
      <p:ext uri="{BB962C8B-B14F-4D97-AF65-F5344CB8AC3E}">
        <p14:creationId xmlns:p14="http://schemas.microsoft.com/office/powerpoint/2010/main" val="1921100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81C9D7F-2DBC-9C49-B844-04FAC3BF4BAB}"/>
              </a:ext>
            </a:extLst>
          </p:cNvPr>
          <p:cNvSpPr txBox="1">
            <a:spLocks/>
          </p:cNvSpPr>
          <p:nvPr/>
        </p:nvSpPr>
        <p:spPr bwMode="auto">
          <a:xfrm>
            <a:off x="3886200" y="1676400"/>
            <a:ext cx="5867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1200"/>
              </a:spcAft>
              <a:buNone/>
              <a:defRPr/>
            </a:pPr>
            <a:r>
              <a:rPr lang="en-US" sz="2400" b="1" spc="50">
                <a:solidFill>
                  <a:schemeClr val="accent1">
                    <a:lumMod val="50000"/>
                  </a:schemeClr>
                </a:solidFill>
                <a:cs typeface="Tahoma"/>
              </a:rPr>
              <a:t>Germination test</a:t>
            </a:r>
          </a:p>
          <a:p>
            <a:pPr>
              <a:lnSpc>
                <a:spcPts val="2400"/>
              </a:lnSpc>
              <a:spcAft>
                <a:spcPts val="1200"/>
              </a:spcAft>
              <a:buSzPct val="150000"/>
              <a:defRPr/>
            </a:pPr>
            <a:r>
              <a:rPr lang="en-US" sz="1800" b="1" spc="50" dirty="0">
                <a:solidFill>
                  <a:schemeClr val="accent1">
                    <a:lumMod val="50000"/>
                  </a:schemeClr>
                </a:solidFill>
                <a:cs typeface="Tahoma"/>
              </a:rPr>
              <a:t>Will seed germinate in compost?</a:t>
            </a:r>
          </a:p>
          <a:p>
            <a:pPr>
              <a:lnSpc>
                <a:spcPts val="2400"/>
              </a:lnSpc>
              <a:spcAft>
                <a:spcPts val="3000"/>
              </a:spcAft>
              <a:buSzPct val="150000"/>
              <a:defRPr/>
            </a:pPr>
            <a:r>
              <a:rPr lang="en-US" sz="1800" b="1" spc="50" dirty="0">
                <a:solidFill>
                  <a:schemeClr val="accent1">
                    <a:lumMod val="50000"/>
                  </a:schemeClr>
                </a:solidFill>
                <a:cs typeface="Tahoma"/>
              </a:rPr>
              <a:t>Good test if using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for potting soil</a:t>
            </a:r>
          </a:p>
          <a:p>
            <a:pPr marL="0" indent="0">
              <a:lnSpc>
                <a:spcPts val="3200"/>
              </a:lnSpc>
              <a:spcAft>
                <a:spcPts val="1200"/>
              </a:spcAft>
              <a:buNone/>
              <a:defRPr/>
            </a:pPr>
            <a:r>
              <a:rPr lang="en-US" sz="2400" b="1" spc="50">
                <a:solidFill>
                  <a:schemeClr val="accent1">
                    <a:lumMod val="50000"/>
                  </a:schemeClr>
                </a:solidFill>
                <a:cs typeface="Tahoma"/>
              </a:rPr>
              <a:t>Bag test</a:t>
            </a:r>
          </a:p>
          <a:p>
            <a:pPr>
              <a:lnSpc>
                <a:spcPts val="2400"/>
              </a:lnSpc>
              <a:spcAft>
                <a:spcPts val="1200"/>
              </a:spcAft>
              <a:buSzPct val="150000"/>
              <a:defRPr/>
            </a:pPr>
            <a:r>
              <a:rPr lang="en-US" sz="1800" b="1" spc="50" dirty="0">
                <a:solidFill>
                  <a:schemeClr val="accent1">
                    <a:lumMod val="50000"/>
                  </a:schemeClr>
                </a:solidFill>
                <a:cs typeface="Tahoma"/>
              </a:rPr>
              <a:t>Seal compost in a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plastic bag for 5-7 days</a:t>
            </a:r>
          </a:p>
          <a:p>
            <a:pPr>
              <a:lnSpc>
                <a:spcPts val="2400"/>
              </a:lnSpc>
              <a:spcAft>
                <a:spcPts val="3000"/>
              </a:spcAft>
              <a:buSzPct val="150000"/>
              <a:defRPr/>
            </a:pPr>
            <a:r>
              <a:rPr lang="en-US" sz="1800" b="1" spc="50" dirty="0">
                <a:solidFill>
                  <a:schemeClr val="accent1">
                    <a:lumMod val="50000"/>
                  </a:schemeClr>
                </a:solidFill>
                <a:cs typeface="Tahoma"/>
              </a:rPr>
              <a:t>Should produce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no foul odor</a:t>
            </a:r>
          </a:p>
          <a:p>
            <a:pPr>
              <a:lnSpc>
                <a:spcPts val="2400"/>
              </a:lnSpc>
              <a:spcAft>
                <a:spcPts val="1200"/>
              </a:spcAft>
              <a:buSzPct val="150000"/>
              <a:defRPr/>
            </a:pPr>
            <a:endParaRPr lang="en-US" sz="1800" b="1" spc="50" dirty="0">
              <a:solidFill>
                <a:schemeClr val="accent1">
                  <a:lumMod val="50000"/>
                </a:schemeClr>
              </a:solidFill>
              <a:cs typeface="Tahoma"/>
            </a:endParaRPr>
          </a:p>
        </p:txBody>
      </p:sp>
      <p:sp>
        <p:nvSpPr>
          <p:cNvPr id="5" name="Rectangle 2">
            <a:extLst>
              <a:ext uri="{FF2B5EF4-FFF2-40B4-BE49-F238E27FC236}">
                <a16:creationId xmlns:a16="http://schemas.microsoft.com/office/drawing/2014/main" id="{7A920408-B3EE-434B-8327-4C10BFDB5C97}"/>
              </a:ext>
            </a:extLst>
          </p:cNvPr>
          <p:cNvSpPr txBox="1">
            <a:spLocks noChangeArrowheads="1"/>
          </p:cNvSpPr>
          <p:nvPr/>
        </p:nvSpPr>
        <p:spPr bwMode="auto">
          <a:xfrm>
            <a:off x="3886200" y="381000"/>
            <a:ext cx="4343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0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Simple test for </a:t>
            </a:r>
            <a:b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b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mature compost</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pic>
        <p:nvPicPr>
          <p:cNvPr id="2" name="Picture 1">
            <a:extLst>
              <a:ext uri="{FF2B5EF4-FFF2-40B4-BE49-F238E27FC236}">
                <a16:creationId xmlns:a16="http://schemas.microsoft.com/office/drawing/2014/main" id="{766A7610-C3DB-B24E-829A-ED71FAD7973F}"/>
              </a:ext>
            </a:extLst>
          </p:cNvPr>
          <p:cNvPicPr>
            <a:picLocks noChangeAspect="1"/>
          </p:cNvPicPr>
          <p:nvPr/>
        </p:nvPicPr>
        <p:blipFill>
          <a:blip r:embed="rId3"/>
          <a:srcRect/>
          <a:stretch>
            <a:fillRect/>
          </a:stretch>
        </p:blipFill>
        <p:spPr bwMode="auto">
          <a:xfrm>
            <a:off x="1524001" y="1"/>
            <a:ext cx="2625725" cy="2328863"/>
          </a:xfrm>
          <a:prstGeom prst="rect">
            <a:avLst/>
          </a:prstGeom>
          <a:noFill/>
          <a:ln>
            <a:noFill/>
          </a:ln>
          <a:effectLst>
            <a:outerShdw blurRad="50800" dist="38100" dir="15899967" sx="102000" sy="102000" algn="tl"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3201BF2-D1FE-BE44-BAE3-23A6F68ACC3D}"/>
              </a:ext>
            </a:extLst>
          </p:cNvPr>
          <p:cNvPicPr>
            <a:picLocks noChangeAspect="1"/>
          </p:cNvPicPr>
          <p:nvPr/>
        </p:nvPicPr>
        <p:blipFill>
          <a:blip r:embed="rId4"/>
          <a:srcRect/>
          <a:stretch>
            <a:fillRect/>
          </a:stretch>
        </p:blipFill>
        <p:spPr bwMode="auto">
          <a:xfrm>
            <a:off x="7315201" y="2852738"/>
            <a:ext cx="2765425" cy="3624262"/>
          </a:xfrm>
          <a:prstGeom prst="rect">
            <a:avLst/>
          </a:prstGeom>
          <a:noFill/>
          <a:ln>
            <a:noFill/>
          </a:ln>
          <a:effectLst>
            <a:outerShdw blurRad="136525" dist="25400" dir="13259977" algn="tl"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Slide Number Placeholder 5">
            <a:extLst>
              <a:ext uri="{FF2B5EF4-FFF2-40B4-BE49-F238E27FC236}">
                <a16:creationId xmlns:a16="http://schemas.microsoft.com/office/drawing/2014/main" id="{BDA2EAFD-E3FD-FB43-9CA2-C8A7DACB776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C485EC24-4339-574B-8A1B-6214630353A3}" type="slidenum">
              <a:rPr lang="en-US" altLang="en-US" sz="1200">
                <a:solidFill>
                  <a:srgbClr val="898989"/>
                </a:solidFill>
              </a:rPr>
              <a:pPr>
                <a:spcBef>
                  <a:spcPct val="0"/>
                </a:spcBef>
                <a:buFontTx/>
                <a:buNone/>
              </a:pPr>
              <a:t>36</a:t>
            </a:fld>
            <a:endParaRPr lang="en-US" altLang="en-US" sz="1200">
              <a:solidFill>
                <a:srgbClr val="898989"/>
              </a:solidFill>
            </a:endParaRPr>
          </a:p>
        </p:txBody>
      </p:sp>
    </p:spTree>
    <p:extLst>
      <p:ext uri="{BB962C8B-B14F-4D97-AF65-F5344CB8AC3E}">
        <p14:creationId xmlns:p14="http://schemas.microsoft.com/office/powerpoint/2010/main" val="1883719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E6ABB5E5-8397-7F4F-9758-1BA94763BDCB}"/>
              </a:ext>
            </a:extLst>
          </p:cNvPr>
          <p:cNvSpPr txBox="1">
            <a:spLocks noChangeArrowheads="1"/>
          </p:cNvSpPr>
          <p:nvPr/>
        </p:nvSpPr>
        <p:spPr bwMode="auto">
          <a:xfrm>
            <a:off x="1905000" y="152400"/>
            <a:ext cx="8534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Compost use continued</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sp>
        <p:nvSpPr>
          <p:cNvPr id="4" name="Content Placeholder 2">
            <a:extLst>
              <a:ext uri="{FF2B5EF4-FFF2-40B4-BE49-F238E27FC236}">
                <a16:creationId xmlns:a16="http://schemas.microsoft.com/office/drawing/2014/main" id="{1BD82FEC-69A0-5F48-AE2E-6E055CA8E03A}"/>
              </a:ext>
            </a:extLst>
          </p:cNvPr>
          <p:cNvSpPr txBox="1">
            <a:spLocks/>
          </p:cNvSpPr>
          <p:nvPr/>
        </p:nvSpPr>
        <p:spPr bwMode="auto">
          <a:xfrm>
            <a:off x="2362200" y="1295400"/>
            <a:ext cx="66294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Tahoma"/>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Tahoma"/>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Tahoma"/>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Tahoma"/>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3200"/>
              </a:lnSpc>
              <a:spcAft>
                <a:spcPts val="3000"/>
              </a:spcAft>
              <a:buNone/>
              <a:defRPr/>
            </a:pPr>
            <a:r>
              <a:rPr lang="en-US" sz="2400" b="1" spc="50">
                <a:solidFill>
                  <a:schemeClr val="accent1">
                    <a:lumMod val="50000"/>
                  </a:schemeClr>
                </a:solidFill>
                <a:cs typeface="Tahoma"/>
              </a:rPr>
              <a:t>Unfinished compost can pull nutrients from the soil where it is placed</a:t>
            </a:r>
          </a:p>
          <a:p>
            <a:pPr marL="0" indent="0">
              <a:lnSpc>
                <a:spcPts val="3200"/>
              </a:lnSpc>
              <a:spcAft>
                <a:spcPts val="1200"/>
              </a:spcAft>
              <a:buNone/>
              <a:defRPr/>
            </a:pPr>
            <a:r>
              <a:rPr lang="en-US" sz="2400" b="1" spc="50">
                <a:solidFill>
                  <a:schemeClr val="accent1">
                    <a:lumMod val="50000"/>
                  </a:schemeClr>
                </a:solidFill>
                <a:cs typeface="Tahoma"/>
              </a:rPr>
              <a:t>Compost can </a:t>
            </a:r>
            <a:br>
              <a:rPr lang="en-US" sz="2400" b="1" spc="50">
                <a:solidFill>
                  <a:schemeClr val="accent1">
                    <a:lumMod val="50000"/>
                  </a:schemeClr>
                </a:solidFill>
                <a:cs typeface="Tahoma"/>
              </a:rPr>
            </a:br>
            <a:r>
              <a:rPr lang="en-US" sz="2400" b="1" spc="50">
                <a:solidFill>
                  <a:schemeClr val="accent1">
                    <a:lumMod val="50000"/>
                  </a:schemeClr>
                </a:solidFill>
                <a:cs typeface="Tahoma"/>
              </a:rPr>
              <a:t>be screened</a:t>
            </a:r>
          </a:p>
          <a:p>
            <a:pPr>
              <a:lnSpc>
                <a:spcPts val="2400"/>
              </a:lnSpc>
              <a:spcAft>
                <a:spcPts val="1200"/>
              </a:spcAft>
              <a:buSzPct val="150000"/>
              <a:defRPr/>
            </a:pPr>
            <a:r>
              <a:rPr lang="en-US" sz="1800" b="1" spc="50" dirty="0">
                <a:solidFill>
                  <a:schemeClr val="accent1">
                    <a:lumMod val="50000"/>
                  </a:schemeClr>
                </a:solidFill>
                <a:cs typeface="Tahoma"/>
              </a:rPr>
              <a:t>Removes larger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particles</a:t>
            </a:r>
          </a:p>
          <a:p>
            <a:pPr>
              <a:lnSpc>
                <a:spcPts val="2400"/>
              </a:lnSpc>
              <a:spcAft>
                <a:spcPts val="3000"/>
              </a:spcAft>
              <a:buSzPct val="150000"/>
              <a:defRPr/>
            </a:pPr>
            <a:r>
              <a:rPr lang="en-US" sz="1800" b="1" spc="50" dirty="0">
                <a:solidFill>
                  <a:schemeClr val="accent1">
                    <a:lumMod val="50000"/>
                  </a:schemeClr>
                </a:solidFill>
                <a:cs typeface="Tahoma"/>
              </a:rPr>
              <a:t>Necessary if used </a:t>
            </a:r>
            <a:br>
              <a:rPr lang="en-US" sz="1800" b="1" spc="50" dirty="0">
                <a:solidFill>
                  <a:schemeClr val="accent1">
                    <a:lumMod val="50000"/>
                  </a:schemeClr>
                </a:solidFill>
                <a:cs typeface="Tahoma"/>
              </a:rPr>
            </a:br>
            <a:r>
              <a:rPr lang="en-US" sz="1800" b="1" spc="50" dirty="0">
                <a:solidFill>
                  <a:schemeClr val="accent1">
                    <a:lumMod val="50000"/>
                  </a:schemeClr>
                </a:solidFill>
                <a:cs typeface="Tahoma"/>
              </a:rPr>
              <a:t>for top dressing</a:t>
            </a:r>
          </a:p>
        </p:txBody>
      </p:sp>
      <p:pic>
        <p:nvPicPr>
          <p:cNvPr id="41988" name="Picture 1" descr="Adj-JoeScreening.jpg">
            <a:extLst>
              <a:ext uri="{FF2B5EF4-FFF2-40B4-BE49-F238E27FC236}">
                <a16:creationId xmlns:a16="http://schemas.microsoft.com/office/drawing/2014/main" id="{EB055B84-3640-C74F-B10E-F68078D1DD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40400" y="2667000"/>
            <a:ext cx="4318000" cy="3505200"/>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1989" name="Slide Number Placeholder 2">
            <a:extLst>
              <a:ext uri="{FF2B5EF4-FFF2-40B4-BE49-F238E27FC236}">
                <a16:creationId xmlns:a16="http://schemas.microsoft.com/office/drawing/2014/main" id="{9C39B8C7-99D7-624E-8C1D-099069EC159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29E0D6DA-1692-404C-8A93-96B774371611}" type="slidenum">
              <a:rPr lang="en-US" altLang="en-US" sz="1200">
                <a:solidFill>
                  <a:srgbClr val="898989"/>
                </a:solidFill>
              </a:rPr>
              <a:pPr>
                <a:spcBef>
                  <a:spcPct val="0"/>
                </a:spcBef>
                <a:buFontTx/>
                <a:buNone/>
              </a:pPr>
              <a:t>37</a:t>
            </a:fld>
            <a:endParaRPr lang="en-US" altLang="en-US" sz="1200">
              <a:solidFill>
                <a:srgbClr val="898989"/>
              </a:solidFill>
            </a:endParaRPr>
          </a:p>
        </p:txBody>
      </p:sp>
    </p:spTree>
    <p:extLst>
      <p:ext uri="{BB962C8B-B14F-4D97-AF65-F5344CB8AC3E}">
        <p14:creationId xmlns:p14="http://schemas.microsoft.com/office/powerpoint/2010/main" val="833814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BC4D777F-7514-BD45-90EC-DD956049A745}"/>
              </a:ext>
            </a:extLst>
          </p:cNvPr>
          <p:cNvSpPr txBox="1">
            <a:spLocks noChangeArrowheads="1"/>
          </p:cNvSpPr>
          <p:nvPr/>
        </p:nvSpPr>
        <p:spPr bwMode="auto">
          <a:xfrm>
            <a:off x="1905000" y="0"/>
            <a:ext cx="8534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Compost application rates</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sp>
        <p:nvSpPr>
          <p:cNvPr id="43011" name="Content Placeholder 2">
            <a:extLst>
              <a:ext uri="{FF2B5EF4-FFF2-40B4-BE49-F238E27FC236}">
                <a16:creationId xmlns:a16="http://schemas.microsoft.com/office/drawing/2014/main" id="{FC4C3EDC-5353-514F-B3D5-37AD06DF5703}"/>
              </a:ext>
            </a:extLst>
          </p:cNvPr>
          <p:cNvSpPr txBox="1">
            <a:spLocks/>
          </p:cNvSpPr>
          <p:nvPr/>
        </p:nvSpPr>
        <p:spPr bwMode="auto">
          <a:xfrm>
            <a:off x="22860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defTabSz="45720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defTabSz="4572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lnSpc>
                <a:spcPts val="3200"/>
              </a:lnSpc>
              <a:spcAft>
                <a:spcPts val="3000"/>
              </a:spcAft>
              <a:buNone/>
            </a:pPr>
            <a:r>
              <a:rPr lang="en-US" altLang="en-US" sz="2400" b="1">
                <a:solidFill>
                  <a:srgbClr val="254061"/>
                </a:solidFill>
                <a:cs typeface="Tahoma" panose="020B0604030504040204" pitchFamily="34" charset="0"/>
              </a:rPr>
              <a:t>2 inches mixed into top 6 to 8 inches of soil</a:t>
            </a:r>
          </a:p>
          <a:p>
            <a:pPr>
              <a:lnSpc>
                <a:spcPts val="3200"/>
              </a:lnSpc>
              <a:spcAft>
                <a:spcPts val="3000"/>
              </a:spcAft>
              <a:buNone/>
            </a:pPr>
            <a:r>
              <a:rPr lang="en-US" altLang="en-US" sz="2400" b="1">
                <a:solidFill>
                  <a:srgbClr val="254061"/>
                </a:solidFill>
                <a:cs typeface="Tahoma" panose="020B0604030504040204" pitchFamily="34" charset="0"/>
              </a:rPr>
              <a:t>Side-dress or mulch:</a:t>
            </a:r>
            <a:br>
              <a:rPr lang="en-US" altLang="en-US" sz="2400" b="1">
                <a:solidFill>
                  <a:srgbClr val="254061"/>
                </a:solidFill>
                <a:cs typeface="Tahoma" panose="020B0604030504040204" pitchFamily="34" charset="0"/>
              </a:rPr>
            </a:br>
            <a:r>
              <a:rPr lang="en-US" altLang="en-US" sz="2400" b="1">
                <a:solidFill>
                  <a:srgbClr val="254061"/>
                </a:solidFill>
                <a:cs typeface="Tahoma" panose="020B0604030504040204" pitchFamily="34" charset="0"/>
              </a:rPr>
              <a:t>1-3 inches</a:t>
            </a:r>
          </a:p>
          <a:p>
            <a:pPr>
              <a:lnSpc>
                <a:spcPts val="3200"/>
              </a:lnSpc>
              <a:spcAft>
                <a:spcPts val="3000"/>
              </a:spcAft>
              <a:buNone/>
            </a:pPr>
            <a:r>
              <a:rPr lang="en-US" altLang="en-US" sz="2400" b="1">
                <a:solidFill>
                  <a:srgbClr val="254061"/>
                </a:solidFill>
                <a:cs typeface="Tahoma" panose="020B0604030504040204" pitchFamily="34" charset="0"/>
              </a:rPr>
              <a:t>Top-dress lawns:</a:t>
            </a:r>
            <a:br>
              <a:rPr lang="en-US" altLang="en-US" sz="2400" b="1">
                <a:solidFill>
                  <a:srgbClr val="254061"/>
                </a:solidFill>
                <a:cs typeface="Tahoma" panose="020B0604030504040204" pitchFamily="34" charset="0"/>
              </a:rPr>
            </a:br>
            <a:r>
              <a:rPr lang="en-US" altLang="en-US" sz="2400" b="1">
                <a:solidFill>
                  <a:srgbClr val="254061"/>
                </a:solidFill>
                <a:cs typeface="Tahoma" panose="020B0604030504040204" pitchFamily="34" charset="0"/>
              </a:rPr>
              <a:t>up to ½ inch</a:t>
            </a:r>
            <a:br>
              <a:rPr lang="en-US" altLang="en-US" sz="2400" b="1">
                <a:solidFill>
                  <a:srgbClr val="254061"/>
                </a:solidFill>
                <a:cs typeface="Tahoma" panose="020B0604030504040204" pitchFamily="34" charset="0"/>
              </a:rPr>
            </a:br>
            <a:r>
              <a:rPr lang="en-US" altLang="en-US" sz="2400" b="1">
                <a:solidFill>
                  <a:srgbClr val="254061"/>
                </a:solidFill>
                <a:cs typeface="Tahoma" panose="020B0604030504040204" pitchFamily="34" charset="0"/>
              </a:rPr>
              <a:t>screen compost</a:t>
            </a:r>
          </a:p>
        </p:txBody>
      </p:sp>
      <p:pic>
        <p:nvPicPr>
          <p:cNvPr id="43012" name="Picture 2" descr="CapitalLawnCompost-cropped.jpg">
            <a:extLst>
              <a:ext uri="{FF2B5EF4-FFF2-40B4-BE49-F238E27FC236}">
                <a16:creationId xmlns:a16="http://schemas.microsoft.com/office/drawing/2014/main" id="{F8961627-280B-1248-96B9-65B67339532C}"/>
              </a:ext>
            </a:extLst>
          </p:cNvPr>
          <p:cNvPicPr>
            <a:picLocks noChangeAspect="1"/>
          </p:cNvPicPr>
          <p:nvPr/>
        </p:nvPicPr>
        <p:blipFill>
          <a:blip r:embed="rId3">
            <a:extLst>
              <a:ext uri="{28A0092B-C50C-407E-A947-70E740481C1C}">
                <a14:useLocalDpi xmlns:a14="http://schemas.microsoft.com/office/drawing/2010/main" val="0"/>
              </a:ext>
            </a:extLst>
          </a:blip>
          <a:srcRect t="14619" b="4128"/>
          <a:stretch>
            <a:fillRect/>
          </a:stretch>
        </p:blipFill>
        <p:spPr bwMode="auto">
          <a:xfrm>
            <a:off x="5562600" y="3505200"/>
            <a:ext cx="4522788" cy="2446338"/>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AC7CAAF-9AE0-C745-BDCD-850E8F9FCEEC}"/>
              </a:ext>
            </a:extLst>
          </p:cNvPr>
          <p:cNvSpPr txBox="1"/>
          <p:nvPr/>
        </p:nvSpPr>
        <p:spPr>
          <a:xfrm>
            <a:off x="5562600" y="6019801"/>
            <a:ext cx="4495800" cy="246063"/>
          </a:xfrm>
          <a:prstGeom prst="rect">
            <a:avLst/>
          </a:prstGeom>
          <a:noFill/>
        </p:spPr>
        <p:txBody>
          <a:bodyPr>
            <a:spAutoFit/>
          </a:bodyPr>
          <a:lstStyle/>
          <a:p>
            <a:pPr algn="ctr">
              <a:defRPr/>
            </a:pPr>
            <a:r>
              <a:rPr lang="en-US" sz="1000" b="1" spc="50" dirty="0">
                <a:latin typeface="Tahoma" charset="0"/>
                <a:ea typeface="ＭＳ Ｐゴシック" charset="0"/>
                <a:cs typeface="Tahoma"/>
              </a:rPr>
              <a:t>Spreading compost on the Wisconsin State Capitol lawn</a:t>
            </a:r>
          </a:p>
        </p:txBody>
      </p:sp>
      <p:sp>
        <p:nvSpPr>
          <p:cNvPr id="43014" name="Slide Number Placeholder 2">
            <a:extLst>
              <a:ext uri="{FF2B5EF4-FFF2-40B4-BE49-F238E27FC236}">
                <a16:creationId xmlns:a16="http://schemas.microsoft.com/office/drawing/2014/main" id="{332FB75A-DF0D-AC46-AA5D-77252ABDD5B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AB3F79DB-2014-FD45-A0C5-551D9F4BFEB0}" type="slidenum">
              <a:rPr lang="en-US" altLang="en-US" sz="1200">
                <a:solidFill>
                  <a:srgbClr val="898989"/>
                </a:solidFill>
              </a:rPr>
              <a:pPr>
                <a:spcBef>
                  <a:spcPct val="0"/>
                </a:spcBef>
                <a:buFontTx/>
                <a:buNone/>
              </a:pPr>
              <a:t>38</a:t>
            </a:fld>
            <a:endParaRPr lang="en-US" altLang="en-US" sz="1200">
              <a:solidFill>
                <a:srgbClr val="898989"/>
              </a:solidFill>
            </a:endParaRPr>
          </a:p>
        </p:txBody>
      </p:sp>
    </p:spTree>
    <p:extLst>
      <p:ext uri="{BB962C8B-B14F-4D97-AF65-F5344CB8AC3E}">
        <p14:creationId xmlns:p14="http://schemas.microsoft.com/office/powerpoint/2010/main" val="3427214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1964E803-6DC1-DF40-AEAA-D44739C7B3FC}"/>
              </a:ext>
            </a:extLst>
          </p:cNvPr>
          <p:cNvSpPr txBox="1">
            <a:spLocks noChangeArrowheads="1"/>
          </p:cNvSpPr>
          <p:nvPr/>
        </p:nvSpPr>
        <p:spPr bwMode="auto">
          <a:xfrm>
            <a:off x="1905000" y="0"/>
            <a:ext cx="8534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defTabSz="457200" rtl="0" eaLnBrk="1" fontAlgn="base" hangingPunct="1">
              <a:spcBef>
                <a:spcPct val="0"/>
              </a:spcBef>
              <a:spcAft>
                <a:spcPct val="0"/>
              </a:spcAft>
              <a:defRPr sz="4400" kern="1200">
                <a:solidFill>
                  <a:schemeClr val="tx1"/>
                </a:solidFill>
                <a:latin typeface="Tahoma"/>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Tahoma"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lnSpc>
                <a:spcPts val="4800"/>
              </a:lnSpc>
              <a:spcAft>
                <a:spcPts val="0"/>
              </a:spcAft>
              <a:defRPr/>
            </a:pPr>
            <a:r>
              <a:rPr lang="en-US" sz="3600" b="1">
                <a:solidFill>
                  <a:schemeClr val="accent1">
                    <a:lumMod val="50000"/>
                  </a:schemeClr>
                </a:solidFill>
                <a:effectLst>
                  <a:outerShdw blurRad="123825" dist="38100" dir="13500000" algn="br" rotWithShape="0">
                    <a:schemeClr val="bg1">
                      <a:alpha val="90000"/>
                    </a:schemeClr>
                  </a:outerShdw>
                </a:effectLst>
                <a:ea typeface="+mj-ea"/>
                <a:cs typeface="+mj-cs"/>
              </a:rPr>
              <a:t>Composting key points</a:t>
            </a:r>
            <a:endParaRPr lang="en-US" sz="3600" b="1">
              <a:solidFill>
                <a:schemeClr val="accent6">
                  <a:lumMod val="50000"/>
                </a:schemeClr>
              </a:solidFill>
              <a:effectLst>
                <a:outerShdw blurRad="123825" dist="38100" dir="13500000" algn="br" rotWithShape="0">
                  <a:schemeClr val="bg1">
                    <a:alpha val="90000"/>
                  </a:schemeClr>
                </a:outerShdw>
              </a:effectLst>
              <a:ea typeface="+mj-ea"/>
              <a:cs typeface="+mj-cs"/>
            </a:endParaRPr>
          </a:p>
        </p:txBody>
      </p:sp>
      <p:sp>
        <p:nvSpPr>
          <p:cNvPr id="44035" name="Content Placeholder 2">
            <a:extLst>
              <a:ext uri="{FF2B5EF4-FFF2-40B4-BE49-F238E27FC236}">
                <a16:creationId xmlns:a16="http://schemas.microsoft.com/office/drawing/2014/main" id="{97DE2999-86C6-3C45-BD22-80B043A84DA5}"/>
              </a:ext>
            </a:extLst>
          </p:cNvPr>
          <p:cNvSpPr txBox="1">
            <a:spLocks/>
          </p:cNvSpPr>
          <p:nvPr/>
        </p:nvSpPr>
        <p:spPr bwMode="auto">
          <a:xfrm>
            <a:off x="2209800" y="1371600"/>
            <a:ext cx="3733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defTabSz="45720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defTabSz="4572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defTabSz="4572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lnSpc>
                <a:spcPts val="4000"/>
              </a:lnSpc>
              <a:spcAft>
                <a:spcPts val="3400"/>
              </a:spcAft>
              <a:buClr>
                <a:srgbClr val="254061"/>
              </a:buClr>
              <a:buFont typeface="Wingdings" pitchFamily="2" charset="2"/>
              <a:buChar char="ü"/>
            </a:pPr>
            <a:r>
              <a:rPr lang="en-US" altLang="en-US" sz="3000" b="1">
                <a:solidFill>
                  <a:srgbClr val="254061"/>
                </a:solidFill>
                <a:cs typeface="Tahoma" panose="020B0604030504040204" pitchFamily="34" charset="0"/>
              </a:rPr>
              <a:t>Balanced </a:t>
            </a:r>
            <a:br>
              <a:rPr lang="en-US" altLang="en-US" sz="3000" b="1">
                <a:solidFill>
                  <a:srgbClr val="254061"/>
                </a:solidFill>
                <a:cs typeface="Tahoma" panose="020B0604030504040204" pitchFamily="34" charset="0"/>
              </a:rPr>
            </a:br>
            <a:r>
              <a:rPr lang="en-US" altLang="en-US" sz="3000" b="1">
                <a:solidFill>
                  <a:srgbClr val="254061"/>
                </a:solidFill>
                <a:cs typeface="Tahoma" panose="020B0604030504040204" pitchFamily="34" charset="0"/>
              </a:rPr>
              <a:t>diet</a:t>
            </a:r>
          </a:p>
          <a:p>
            <a:pPr>
              <a:lnSpc>
                <a:spcPts val="4000"/>
              </a:lnSpc>
              <a:spcAft>
                <a:spcPts val="3400"/>
              </a:spcAft>
              <a:buClr>
                <a:srgbClr val="254061"/>
              </a:buClr>
              <a:buFont typeface="Wingdings" pitchFamily="2" charset="2"/>
              <a:buChar char="ü"/>
            </a:pPr>
            <a:r>
              <a:rPr lang="en-US" altLang="en-US" sz="3000" b="1">
                <a:solidFill>
                  <a:srgbClr val="254061"/>
                </a:solidFill>
                <a:cs typeface="Tahoma" panose="020B0604030504040204" pitchFamily="34" charset="0"/>
              </a:rPr>
              <a:t>Keep pile </a:t>
            </a:r>
            <a:br>
              <a:rPr lang="en-US" altLang="en-US" sz="3000" b="1">
                <a:solidFill>
                  <a:srgbClr val="254061"/>
                </a:solidFill>
                <a:cs typeface="Tahoma" panose="020B0604030504040204" pitchFamily="34" charset="0"/>
              </a:rPr>
            </a:br>
            <a:r>
              <a:rPr lang="en-US" altLang="en-US" sz="3000" b="1">
                <a:solidFill>
                  <a:srgbClr val="254061"/>
                </a:solidFill>
                <a:cs typeface="Tahoma" panose="020B0604030504040204" pitchFamily="34" charset="0"/>
              </a:rPr>
              <a:t>damp</a:t>
            </a:r>
          </a:p>
          <a:p>
            <a:pPr>
              <a:lnSpc>
                <a:spcPts val="4000"/>
              </a:lnSpc>
              <a:spcAft>
                <a:spcPts val="3400"/>
              </a:spcAft>
              <a:buClr>
                <a:srgbClr val="254061"/>
              </a:buClr>
              <a:buFont typeface="Wingdings" pitchFamily="2" charset="2"/>
              <a:buChar char="ü"/>
            </a:pPr>
            <a:r>
              <a:rPr lang="en-US" altLang="en-US" sz="3000" b="1">
                <a:solidFill>
                  <a:srgbClr val="254061"/>
                </a:solidFill>
                <a:cs typeface="Tahoma" panose="020B0604030504040204" pitchFamily="34" charset="0"/>
              </a:rPr>
              <a:t>Turn pile </a:t>
            </a:r>
            <a:br>
              <a:rPr lang="en-US" altLang="en-US" sz="3000" b="1">
                <a:solidFill>
                  <a:srgbClr val="254061"/>
                </a:solidFill>
                <a:cs typeface="Tahoma" panose="020B0604030504040204" pitchFamily="34" charset="0"/>
              </a:rPr>
            </a:br>
            <a:r>
              <a:rPr lang="en-US" altLang="en-US" sz="3000" b="1">
                <a:solidFill>
                  <a:srgbClr val="254061"/>
                </a:solidFill>
                <a:cs typeface="Tahoma" panose="020B0604030504040204" pitchFamily="34" charset="0"/>
              </a:rPr>
              <a:t>when you </a:t>
            </a:r>
            <a:br>
              <a:rPr lang="en-US" altLang="en-US" sz="3000" b="1">
                <a:solidFill>
                  <a:srgbClr val="254061"/>
                </a:solidFill>
                <a:cs typeface="Tahoma" panose="020B0604030504040204" pitchFamily="34" charset="0"/>
              </a:rPr>
            </a:br>
            <a:r>
              <a:rPr lang="en-US" altLang="en-US" sz="3000" b="1">
                <a:solidFill>
                  <a:srgbClr val="254061"/>
                </a:solidFill>
                <a:cs typeface="Tahoma" panose="020B0604030504040204" pitchFamily="34" charset="0"/>
              </a:rPr>
              <a:t>need to</a:t>
            </a:r>
          </a:p>
        </p:txBody>
      </p:sp>
      <p:pic>
        <p:nvPicPr>
          <p:cNvPr id="44036" name="Picture 2">
            <a:extLst>
              <a:ext uri="{FF2B5EF4-FFF2-40B4-BE49-F238E27FC236}">
                <a16:creationId xmlns:a16="http://schemas.microsoft.com/office/drawing/2014/main" id="{4A0A3479-A454-BF42-BB49-29E6EB0918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1" y="2252664"/>
            <a:ext cx="4703763" cy="3309937"/>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4037" name="Slide Number Placeholder 2">
            <a:extLst>
              <a:ext uri="{FF2B5EF4-FFF2-40B4-BE49-F238E27FC236}">
                <a16:creationId xmlns:a16="http://schemas.microsoft.com/office/drawing/2014/main" id="{63262140-1EE2-294F-868A-DB68936EE5C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MS PGothic" panose="020B0600070205080204" pitchFamily="34" charset="-128"/>
              </a:defRPr>
            </a:lvl9pPr>
          </a:lstStyle>
          <a:p>
            <a:pPr>
              <a:spcBef>
                <a:spcPct val="0"/>
              </a:spcBef>
              <a:buFontTx/>
              <a:buNone/>
            </a:pPr>
            <a:fld id="{F696D222-44E9-CE4E-AC6A-497004CB16C2}" type="slidenum">
              <a:rPr lang="en-US" altLang="en-US" sz="1200">
                <a:solidFill>
                  <a:srgbClr val="898989"/>
                </a:solidFill>
              </a:rPr>
              <a:pPr>
                <a:spcBef>
                  <a:spcPct val="0"/>
                </a:spcBef>
                <a:buFontTx/>
                <a:buNone/>
              </a:pPr>
              <a:t>39</a:t>
            </a:fld>
            <a:endParaRPr lang="en-US" altLang="en-US" sz="1200">
              <a:solidFill>
                <a:srgbClr val="898989"/>
              </a:solidFill>
            </a:endParaRPr>
          </a:p>
        </p:txBody>
      </p:sp>
    </p:spTree>
    <p:extLst>
      <p:ext uri="{BB962C8B-B14F-4D97-AF65-F5344CB8AC3E}">
        <p14:creationId xmlns:p14="http://schemas.microsoft.com/office/powerpoint/2010/main" val="3707260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91EC80-2D11-F940-BC07-F86BB38C91B3}"/>
              </a:ext>
            </a:extLst>
          </p:cNvPr>
          <p:cNvSpPr>
            <a:spLocks noGrp="1"/>
          </p:cNvSpPr>
          <p:nvPr>
            <p:ph type="title"/>
          </p:nvPr>
        </p:nvSpPr>
        <p:spPr>
          <a:xfrm>
            <a:off x="594360" y="637125"/>
            <a:ext cx="3802276" cy="5256371"/>
          </a:xfrm>
        </p:spPr>
        <p:txBody>
          <a:bodyPr vert="horz" lIns="91440" tIns="45720" rIns="91440" bIns="45720" rtlCol="0" anchor="ctr">
            <a:normAutofit/>
          </a:bodyPr>
          <a:lstStyle/>
          <a:p>
            <a:r>
              <a:rPr lang="en-US" sz="4800" kern="1200">
                <a:solidFill>
                  <a:schemeClr val="tx1"/>
                </a:solidFill>
                <a:latin typeface="+mj-lt"/>
                <a:ea typeface="+mj-ea"/>
                <a:cs typeface="+mj-cs"/>
              </a:rPr>
              <a:t>Types of Composting </a:t>
            </a:r>
          </a:p>
        </p:txBody>
      </p:sp>
      <p:graphicFrame>
        <p:nvGraphicFramePr>
          <p:cNvPr id="5" name="TextBox 2">
            <a:extLst>
              <a:ext uri="{FF2B5EF4-FFF2-40B4-BE49-F238E27FC236}">
                <a16:creationId xmlns:a16="http://schemas.microsoft.com/office/drawing/2014/main" id="{7E5F05FB-6C99-4B5D-AB1F-1D796756A432}"/>
              </a:ext>
            </a:extLst>
          </p:cNvPr>
          <p:cNvGraphicFramePr/>
          <p:nvPr>
            <p:extLst>
              <p:ext uri="{D42A27DB-BD31-4B8C-83A1-F6EECF244321}">
                <p14:modId xmlns:p14="http://schemas.microsoft.com/office/powerpoint/2010/main" val="3263242640"/>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4195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726E2-F0C4-0041-8961-D7811F5A7B79}"/>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dirty="0"/>
              <a:t>Trench Composting</a:t>
            </a:r>
          </a:p>
        </p:txBody>
      </p:sp>
      <p:pic>
        <p:nvPicPr>
          <p:cNvPr id="4" name="Picture 3" descr="A plant in the dirt&#10;&#10;Description automatically generated">
            <a:extLst>
              <a:ext uri="{FF2B5EF4-FFF2-40B4-BE49-F238E27FC236}">
                <a16:creationId xmlns:a16="http://schemas.microsoft.com/office/drawing/2014/main" id="{C402940B-E87E-E142-8E6F-A1628B73FE93}"/>
              </a:ext>
            </a:extLst>
          </p:cNvPr>
          <p:cNvPicPr>
            <a:picLocks noChangeAspect="1"/>
          </p:cNvPicPr>
          <p:nvPr/>
        </p:nvPicPr>
        <p:blipFill rotWithShape="1">
          <a:blip r:embed="rId2"/>
          <a:srcRect l="13066" r="13295" b="2"/>
          <a:stretch/>
        </p:blipFill>
        <p:spPr>
          <a:xfrm>
            <a:off x="4654297" y="10"/>
            <a:ext cx="7537704" cy="6857990"/>
          </a:xfrm>
          <a:prstGeom prst="rect">
            <a:avLst/>
          </a:prstGeom>
        </p:spPr>
      </p:pic>
    </p:spTree>
    <p:extLst>
      <p:ext uri="{BB962C8B-B14F-4D97-AF65-F5344CB8AC3E}">
        <p14:creationId xmlns:p14="http://schemas.microsoft.com/office/powerpoint/2010/main" val="36465909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map&#10;&#10;Description automatically generated">
            <a:extLst>
              <a:ext uri="{FF2B5EF4-FFF2-40B4-BE49-F238E27FC236}">
                <a16:creationId xmlns:a16="http://schemas.microsoft.com/office/drawing/2014/main" id="{7C3B6E49-EB43-6841-9389-F925D9C94FB8}"/>
              </a:ext>
            </a:extLst>
          </p:cNvPr>
          <p:cNvPicPr>
            <a:picLocks noChangeAspect="1"/>
          </p:cNvPicPr>
          <p:nvPr/>
        </p:nvPicPr>
        <p:blipFill>
          <a:blip r:embed="rId2"/>
          <a:stretch>
            <a:fillRect/>
          </a:stretch>
        </p:blipFill>
        <p:spPr>
          <a:xfrm>
            <a:off x="2158850" y="643466"/>
            <a:ext cx="7874299" cy="5571067"/>
          </a:xfrm>
          <a:prstGeom prst="rect">
            <a:avLst/>
          </a:prstGeom>
        </p:spPr>
      </p:pic>
    </p:spTree>
    <p:extLst>
      <p:ext uri="{BB962C8B-B14F-4D97-AF65-F5344CB8AC3E}">
        <p14:creationId xmlns:p14="http://schemas.microsoft.com/office/powerpoint/2010/main" val="3173778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EDCB3-F654-C24B-944C-08395E95AD64}"/>
              </a:ext>
            </a:extLst>
          </p:cNvPr>
          <p:cNvSpPr>
            <a:spLocks noGrp="1"/>
          </p:cNvSpPr>
          <p:nvPr>
            <p:ph type="title"/>
          </p:nvPr>
        </p:nvSpPr>
        <p:spPr/>
        <p:txBody>
          <a:bodyPr/>
          <a:lstStyle/>
          <a:p>
            <a:r>
              <a:rPr lang="en-US" dirty="0"/>
              <a:t>Group Discussion/Questions</a:t>
            </a:r>
          </a:p>
        </p:txBody>
      </p:sp>
    </p:spTree>
    <p:extLst>
      <p:ext uri="{BB962C8B-B14F-4D97-AF65-F5344CB8AC3E}">
        <p14:creationId xmlns:p14="http://schemas.microsoft.com/office/powerpoint/2010/main" val="35577911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3957</Words>
  <Application>Microsoft Macintosh PowerPoint</Application>
  <PresentationFormat>Widescreen</PresentationFormat>
  <Paragraphs>345</Paragraphs>
  <Slides>43</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Calibri Light</vt:lpstr>
      <vt:lpstr>Tahoma</vt:lpstr>
      <vt:lpstr>Tw Cen MT</vt:lpstr>
      <vt:lpstr>Wingdings</vt:lpstr>
      <vt:lpstr>Office Theme</vt:lpstr>
      <vt:lpstr>In Plot Composting</vt:lpstr>
      <vt:lpstr>PowerPoint Presentation</vt:lpstr>
      <vt:lpstr>Why compost?</vt:lpstr>
      <vt:lpstr>PowerPoint Presentation</vt:lpstr>
      <vt:lpstr>PowerPoint Presentation</vt:lpstr>
      <vt:lpstr>PowerPoint Presentation</vt:lpstr>
      <vt:lpstr>PowerPoint Presentation</vt:lpstr>
      <vt:lpstr>PowerPoint Presentation</vt:lpstr>
      <vt:lpstr>PowerPoint Presentation</vt:lpstr>
      <vt:lpstr>Food for compost</vt:lpstr>
      <vt:lpstr>Compost pile “food” to avoid</vt:lpstr>
      <vt:lpstr>PowerPoint Presentation</vt:lpstr>
      <vt:lpstr>PowerPoint Presentation</vt:lpstr>
      <vt:lpstr>Organisms need a balanced diet</vt:lpstr>
      <vt:lpstr>PowerPoint Presentation</vt:lpstr>
      <vt:lpstr>Bin Composting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Types of Composting </vt:lpstr>
      <vt:lpstr>Trench Composting</vt:lpstr>
      <vt:lpstr>PowerPoint Presentation</vt:lpstr>
      <vt:lpstr>Group Discussion/Questions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Plot Composting</dc:title>
  <dc:creator>Natalie Eisner</dc:creator>
  <cp:lastModifiedBy>Natalie Eisner</cp:lastModifiedBy>
  <cp:revision>5</cp:revision>
  <dcterms:created xsi:type="dcterms:W3CDTF">2020-02-17T14:52:43Z</dcterms:created>
  <dcterms:modified xsi:type="dcterms:W3CDTF">2020-02-17T15:20:44Z</dcterms:modified>
</cp:coreProperties>
</file>