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6" r:id="rId5"/>
    <p:sldId id="268" r:id="rId6"/>
    <p:sldId id="267" r:id="rId7"/>
    <p:sldId id="269" r:id="rId8"/>
    <p:sldId id="273" r:id="rId9"/>
    <p:sldId id="271" r:id="rId10"/>
    <p:sldId id="272" r:id="rId11"/>
    <p:sldId id="27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ACC"/>
    <a:srgbClr val="90983D"/>
    <a:srgbClr val="373A40"/>
    <a:srgbClr val="CFE7E9"/>
    <a:srgbClr val="B8DADE"/>
    <a:srgbClr val="4C9FA7"/>
    <a:srgbClr val="A425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72" y="15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351-4187-411E-8E38-7C6E3381C1EE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51B3B-EEE4-467E-8291-D42EB8B32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55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351-4187-411E-8E38-7C6E3381C1EE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51B3B-EEE4-467E-8291-D42EB8B32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864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351-4187-411E-8E38-7C6E3381C1EE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51B3B-EEE4-467E-8291-D42EB8B32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76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351-4187-411E-8E38-7C6E3381C1EE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51B3B-EEE4-467E-8291-D42EB8B32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58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351-4187-411E-8E38-7C6E3381C1EE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51B3B-EEE4-467E-8291-D42EB8B32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0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351-4187-411E-8E38-7C6E3381C1EE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51B3B-EEE4-467E-8291-D42EB8B32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29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351-4187-411E-8E38-7C6E3381C1EE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51B3B-EEE4-467E-8291-D42EB8B32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53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351-4187-411E-8E38-7C6E3381C1EE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51B3B-EEE4-467E-8291-D42EB8B32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49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351-4187-411E-8E38-7C6E3381C1EE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51B3B-EEE4-467E-8291-D42EB8B32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18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351-4187-411E-8E38-7C6E3381C1EE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51B3B-EEE4-467E-8291-D42EB8B32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351-4187-411E-8E38-7C6E3381C1EE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51B3B-EEE4-467E-8291-D42EB8B32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28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7000">
              <a:srgbClr val="B8DADE"/>
            </a:gs>
            <a:gs pos="100000">
              <a:srgbClr val="4C9FA7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3F351-4187-411E-8E38-7C6E3381C1EE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51B3B-EEE4-467E-8291-D42EB8B32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1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5000">
              <a:srgbClr val="CFE7E9"/>
            </a:gs>
            <a:gs pos="100000">
              <a:srgbClr val="4C9FA7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373A40"/>
                </a:solidFill>
                <a:latin typeface="+mn-lt"/>
              </a:rPr>
              <a:t>Many Media</a:t>
            </a:r>
            <a:endParaRPr lang="en-US" sz="7200" dirty="0">
              <a:solidFill>
                <a:srgbClr val="373A4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72376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373A40"/>
                </a:solidFill>
              </a:rPr>
              <a:t>Communication Strategies for reaching all your gardeners</a:t>
            </a:r>
            <a:endParaRPr lang="en-US" sz="3200" dirty="0">
              <a:solidFill>
                <a:srgbClr val="373A4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0"/>
            <a:ext cx="1457325" cy="1585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8090" y="0"/>
            <a:ext cx="3797235" cy="1122363"/>
          </a:xfrm>
          <a:prstGeom prst="rect">
            <a:avLst/>
          </a:prstGeom>
          <a:ln>
            <a:noFill/>
          </a:ln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425634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373A40"/>
                </a:solidFill>
              </a:rPr>
              <a:t>Many Media: Goals</a:t>
            </a:r>
            <a:endParaRPr lang="en-US" sz="5400" b="1" dirty="0">
              <a:solidFill>
                <a:srgbClr val="373A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373A40"/>
                </a:solidFill>
              </a:rPr>
              <a:t>Review Communication Options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More Options 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More Gardeners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Less Work?  </a:t>
            </a:r>
          </a:p>
        </p:txBody>
      </p:sp>
    </p:spTree>
    <p:extLst>
      <p:ext uri="{BB962C8B-B14F-4D97-AF65-F5344CB8AC3E}">
        <p14:creationId xmlns:p14="http://schemas.microsoft.com/office/powerpoint/2010/main" val="249184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373A40"/>
                </a:solidFill>
              </a:rPr>
              <a:t>Many Media: Types</a:t>
            </a:r>
            <a:endParaRPr lang="en-US" sz="5400" b="1" dirty="0">
              <a:solidFill>
                <a:srgbClr val="373A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373A40"/>
                </a:solidFill>
              </a:rPr>
              <a:t>Email</a:t>
            </a:r>
          </a:p>
          <a:p>
            <a:r>
              <a:rPr lang="en-US" sz="4400" dirty="0" smtClean="0">
                <a:solidFill>
                  <a:srgbClr val="373A40"/>
                </a:solidFill>
              </a:rPr>
              <a:t>Phone calls </a:t>
            </a:r>
          </a:p>
          <a:p>
            <a:r>
              <a:rPr lang="en-US" sz="4400" dirty="0" smtClean="0">
                <a:solidFill>
                  <a:srgbClr val="373A40"/>
                </a:solidFill>
              </a:rPr>
              <a:t>Texting</a:t>
            </a:r>
          </a:p>
          <a:p>
            <a:r>
              <a:rPr lang="en-US" sz="4400" dirty="0" smtClean="0">
                <a:solidFill>
                  <a:srgbClr val="373A40"/>
                </a:solidFill>
              </a:rPr>
              <a:t>Social Media</a:t>
            </a:r>
            <a:endParaRPr lang="en-US" sz="4400" dirty="0" smtClean="0">
              <a:solidFill>
                <a:srgbClr val="373A40"/>
              </a:solidFill>
            </a:endParaRPr>
          </a:p>
          <a:p>
            <a:r>
              <a:rPr lang="en-US" sz="4400" dirty="0" smtClean="0">
                <a:solidFill>
                  <a:srgbClr val="373A40"/>
                </a:solidFill>
              </a:rPr>
              <a:t>Mail</a:t>
            </a:r>
          </a:p>
          <a:p>
            <a:r>
              <a:rPr lang="en-US" sz="4400" dirty="0" smtClean="0">
                <a:solidFill>
                  <a:srgbClr val="373A40"/>
                </a:solidFill>
              </a:rPr>
              <a:t>In person</a:t>
            </a:r>
          </a:p>
        </p:txBody>
      </p:sp>
    </p:spTree>
    <p:extLst>
      <p:ext uri="{BB962C8B-B14F-4D97-AF65-F5344CB8AC3E}">
        <p14:creationId xmlns:p14="http://schemas.microsoft.com/office/powerpoint/2010/main" val="195258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373A40"/>
                </a:solidFill>
              </a:rPr>
              <a:t>Email</a:t>
            </a:r>
            <a:endParaRPr lang="en-US" sz="5400" b="1" dirty="0">
              <a:solidFill>
                <a:srgbClr val="373A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373A40"/>
                </a:solidFill>
              </a:rPr>
              <a:t>Most common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Strategies to make easier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Avoid coordinator bottleneck 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Tech-savvy bias – who does it leave out?  </a:t>
            </a:r>
          </a:p>
        </p:txBody>
      </p:sp>
    </p:spTree>
    <p:extLst>
      <p:ext uri="{BB962C8B-B14F-4D97-AF65-F5344CB8AC3E}">
        <p14:creationId xmlns:p14="http://schemas.microsoft.com/office/powerpoint/2010/main" val="141605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373A40"/>
                </a:solidFill>
              </a:rPr>
              <a:t>In Person</a:t>
            </a:r>
            <a:endParaRPr lang="en-US" sz="5400" b="1" dirty="0">
              <a:solidFill>
                <a:srgbClr val="373A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>
                <a:solidFill>
                  <a:srgbClr val="373A40"/>
                </a:solidFill>
              </a:rPr>
              <a:t>More rare, more work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Personal connection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Immediate dialogue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Accountability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Use captive audiences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How can these benefits be captured by other methods?</a:t>
            </a:r>
          </a:p>
        </p:txBody>
      </p:sp>
    </p:spTree>
    <p:extLst>
      <p:ext uri="{BB962C8B-B14F-4D97-AF65-F5344CB8AC3E}">
        <p14:creationId xmlns:p14="http://schemas.microsoft.com/office/powerpoint/2010/main" val="334328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373A40"/>
                </a:solidFill>
              </a:rPr>
              <a:t>Phones – calls and texting</a:t>
            </a:r>
            <a:endParaRPr lang="en-US" sz="5400" b="1" dirty="0">
              <a:solidFill>
                <a:srgbClr val="373A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7868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373A40"/>
                </a:solidFill>
              </a:rPr>
              <a:t>Still personal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Time investment and burnout potential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Set boundaries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Automation  </a:t>
            </a:r>
          </a:p>
        </p:txBody>
      </p:sp>
    </p:spTree>
    <p:extLst>
      <p:ext uri="{BB962C8B-B14F-4D97-AF65-F5344CB8AC3E}">
        <p14:creationId xmlns:p14="http://schemas.microsoft.com/office/powerpoint/2010/main" val="47330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373A40"/>
                </a:solidFill>
              </a:rPr>
              <a:t>Mail</a:t>
            </a:r>
            <a:endParaRPr lang="en-US" sz="5400" b="1" dirty="0">
              <a:solidFill>
                <a:srgbClr val="373A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786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>
                <a:solidFill>
                  <a:srgbClr val="373A40"/>
                </a:solidFill>
              </a:rPr>
              <a:t>Reaching a different audience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Money investment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Physical nature results in longer term impact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Also a good strategy for breaching language barrier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Set boundaries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Automation  </a:t>
            </a:r>
          </a:p>
        </p:txBody>
      </p:sp>
    </p:spTree>
    <p:extLst>
      <p:ext uri="{BB962C8B-B14F-4D97-AF65-F5344CB8AC3E}">
        <p14:creationId xmlns:p14="http://schemas.microsoft.com/office/powerpoint/2010/main" val="278054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373A40"/>
                </a:solidFill>
              </a:rPr>
              <a:t>Mail</a:t>
            </a:r>
            <a:endParaRPr lang="en-US" sz="5400" b="1" dirty="0">
              <a:solidFill>
                <a:srgbClr val="373A4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620" y="500062"/>
            <a:ext cx="7825180" cy="536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8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373A40"/>
                </a:solidFill>
              </a:rPr>
              <a:t>Mail </a:t>
            </a:r>
            <a:endParaRPr lang="en-US" sz="5400" b="1" dirty="0">
              <a:solidFill>
                <a:srgbClr val="373A4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550" y="500062"/>
            <a:ext cx="8096250" cy="576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1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373A40"/>
                </a:solidFill>
              </a:rPr>
              <a:t>Social Media</a:t>
            </a:r>
            <a:endParaRPr lang="en-US" sz="5400" b="1" dirty="0">
              <a:solidFill>
                <a:srgbClr val="373A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7868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373A40"/>
                </a:solidFill>
              </a:rPr>
              <a:t>Fractured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4773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373A40"/>
                </a:solidFill>
              </a:rPr>
              <a:t>General Suggestions</a:t>
            </a:r>
            <a:endParaRPr lang="en-US" sz="5400" b="1" dirty="0">
              <a:solidFill>
                <a:srgbClr val="373A4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7868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373A40"/>
                </a:solidFill>
              </a:rPr>
              <a:t>Think about who you want to communicate with and why, how that affects the medium you chose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Preparation ahead of time</a:t>
            </a:r>
          </a:p>
          <a:p>
            <a:r>
              <a:rPr lang="en-US" sz="4000" dirty="0" smtClean="0">
                <a:solidFill>
                  <a:srgbClr val="373A40"/>
                </a:solidFill>
              </a:rPr>
              <a:t>Goal of reduced work, more distributed work</a:t>
            </a:r>
          </a:p>
          <a:p>
            <a:endParaRPr lang="en-US" sz="4000" dirty="0" smtClean="0">
              <a:solidFill>
                <a:srgbClr val="373A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09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373A40"/>
                </a:solidFill>
                <a:latin typeface="+mn-lt"/>
              </a:rPr>
              <a:t>Questions and Comments</a:t>
            </a:r>
            <a:endParaRPr lang="en-US" sz="7200" dirty="0">
              <a:solidFill>
                <a:srgbClr val="373A4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218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161</Words>
  <Application>Microsoft Office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Many Media</vt:lpstr>
      <vt:lpstr>Many Media: Goals</vt:lpstr>
      <vt:lpstr>Many Media: Types</vt:lpstr>
      <vt:lpstr>Email</vt:lpstr>
      <vt:lpstr>In Person</vt:lpstr>
      <vt:lpstr>Phones – calls and texting</vt:lpstr>
      <vt:lpstr>Mail</vt:lpstr>
      <vt:lpstr>Mail</vt:lpstr>
      <vt:lpstr>Mail </vt:lpstr>
      <vt:lpstr>Social Media</vt:lpstr>
      <vt:lpstr>General Suggestions</vt:lpstr>
      <vt:lpstr>Questions and Comments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Many Media</dc:title>
  <dc:creator>Nicholas Leete</dc:creator>
  <cp:lastModifiedBy>Nicholas Leete</cp:lastModifiedBy>
  <cp:revision>13</cp:revision>
  <dcterms:created xsi:type="dcterms:W3CDTF">2020-02-22T02:56:38Z</dcterms:created>
  <dcterms:modified xsi:type="dcterms:W3CDTF">2020-02-22T05:31:48Z</dcterms:modified>
</cp:coreProperties>
</file>